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4.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3"/>
    <p:sldId id="258" r:id="rId4"/>
    <p:sldId id="314" r:id="rId5"/>
    <p:sldId id="312" r:id="rId6"/>
    <p:sldId id="293" r:id="rId7"/>
    <p:sldId id="260" r:id="rId8"/>
    <p:sldId id="294" r:id="rId9"/>
    <p:sldId id="278" r:id="rId10"/>
    <p:sldId id="280" r:id="rId11"/>
    <p:sldId id="281" r:id="rId12"/>
    <p:sldId id="282" r:id="rId13"/>
    <p:sldId id="283" r:id="rId14"/>
    <p:sldId id="284" r:id="rId15"/>
    <p:sldId id="286" r:id="rId16"/>
    <p:sldId id="285" r:id="rId17"/>
    <p:sldId id="287" r:id="rId19"/>
    <p:sldId id="288" r:id="rId20"/>
    <p:sldId id="289" r:id="rId21"/>
    <p:sldId id="290" r:id="rId22"/>
    <p:sldId id="291" r:id="rId23"/>
    <p:sldId id="292" r:id="rId24"/>
    <p:sldId id="262" r:id="rId25"/>
    <p:sldId id="265" r:id="rId26"/>
  </p:sldIdLst>
  <p:sldSz cx="18288000" cy="10287000"/>
  <p:notesSz cx="6858000" cy="9144000"/>
  <p:embeddedFontLst>
    <p:embeddedFont>
      <p:font typeface="SimSun" panose="02010600030101010101" pitchFamily="2" charset="-122"/>
      <p:regular r:id="rId30"/>
    </p:embeddedFont>
    <p:embeddedFont>
      <p:font typeface="Helveticish Bold" panose="020B0704020202020204"/>
      <p:bold r:id="rId31"/>
    </p:embeddedFont>
    <p:embeddedFont>
      <p:font typeface="Helveticish Italics" panose="020B0604020202090204"/>
      <p:italic r:id="rId32"/>
    </p:embeddedFont>
    <p:embeddedFont>
      <p:font typeface="Calibri" panose="020F0502020204030204" charset="0"/>
      <p:regular r:id="rId33"/>
      <p:bold r:id="rId34"/>
      <p:italic r:id="rId35"/>
      <p:boldItalic r:id="rId36"/>
    </p:embeddedFont>
    <p:embeddedFont>
      <p:font typeface="Montserrat" panose="000005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0" userDrawn="1">
          <p15:clr>
            <a:srgbClr val="A4A3A4"/>
          </p15:clr>
        </p15:guide>
        <p15:guide id="2" pos="28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30"/>
        <p:guide pos="289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8313400" cy="10287000"/>
          </a:xfrm>
          <a:prstGeom prst="rect">
            <a:avLst/>
          </a:prstGeom>
          <a:noFill/>
          <a:ln w="9525">
            <a:noFill/>
          </a:ln>
        </p:spPr>
      </p:pic>
      <p:sp>
        <p:nvSpPr>
          <p:cNvPr id="2051" name="Rectangle 3"/>
          <p:cNvSpPr>
            <a:spLocks noGrp="1" noChangeArrowheads="1"/>
          </p:cNvSpPr>
          <p:nvPr>
            <p:ph type="ctrTitle"/>
          </p:nvPr>
        </p:nvSpPr>
        <p:spPr>
          <a:xfrm>
            <a:off x="936626" y="1795463"/>
            <a:ext cx="16414750" cy="1624013"/>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939800" y="3633788"/>
            <a:ext cx="16424276" cy="26289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914400" y="9367838"/>
            <a:ext cx="4267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D8BD707-D9CF-40AE-B4C6-C98DA3205C09}" type="datetimeFigureOut">
              <a:rPr lang="en-US" smtClean="0"/>
            </a:fld>
            <a:endParaRPr lang="en-US"/>
          </a:p>
        </p:txBody>
      </p:sp>
      <p:sp>
        <p:nvSpPr>
          <p:cNvPr id="10" name="Rectangle 6"/>
          <p:cNvSpPr>
            <a:spLocks noGrp="1" noChangeArrowheads="1"/>
          </p:cNvSpPr>
          <p:nvPr>
            <p:ph type="ftr" sz="quarter" idx="3"/>
          </p:nvPr>
        </p:nvSpPr>
        <p:spPr bwMode="auto">
          <a:xfrm>
            <a:off x="6248400" y="9367838"/>
            <a:ext cx="5791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13106400" y="9367838"/>
            <a:ext cx="4267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6F15528-21DE-4FAA-801E-634DDDAF4B2B}"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285750"/>
            <a:ext cx="4114800" cy="89058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85750"/>
            <a:ext cx="12039600" cy="890587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2564607"/>
            <a:ext cx="15773400" cy="4279106"/>
          </a:xfrm>
        </p:spPr>
        <p:txBody>
          <a:bodyPr anchor="b"/>
          <a:lstStyle>
            <a:lvl1pPr>
              <a:defRPr sz="9000"/>
            </a:lvl1pPr>
          </a:lstStyle>
          <a:p>
            <a:r>
              <a:rPr lang="en-US" smtClean="0"/>
              <a:t>Click to edit Master title style</a:t>
            </a:r>
            <a:endParaRPr lang="en-US"/>
          </a:p>
        </p:txBody>
      </p:sp>
      <p:sp>
        <p:nvSpPr>
          <p:cNvPr id="3" name="Text Placeholder 2"/>
          <p:cNvSpPr>
            <a:spLocks noGrp="1"/>
          </p:cNvSpPr>
          <p:nvPr>
            <p:ph type="body" idx="1"/>
          </p:nvPr>
        </p:nvSpPr>
        <p:spPr>
          <a:xfrm>
            <a:off x="1247776" y="6884195"/>
            <a:ext cx="15773400" cy="2250281"/>
          </a:xfrm>
        </p:spPr>
        <p:txBody>
          <a:bodyPr/>
          <a:lstStyle>
            <a:lvl1pPr marL="0" indent="0">
              <a:buNone/>
              <a:defRPr sz="3600"/>
            </a:lvl1pPr>
            <a:lvl2pPr marL="685800" indent="0">
              <a:buNone/>
              <a:defRPr sz="3000"/>
            </a:lvl2pPr>
            <a:lvl3pPr marL="1371600" indent="0">
              <a:buNone/>
              <a:defRPr sz="27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762125"/>
            <a:ext cx="8077200" cy="74295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9296400" y="1762125"/>
            <a:ext cx="8077200" cy="74295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6" y="547688"/>
            <a:ext cx="15773400" cy="198834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60476" y="2521745"/>
            <a:ext cx="7737474"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260476" y="3757613"/>
            <a:ext cx="7737474"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9258300" y="2521745"/>
            <a:ext cx="7775576"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9258300" y="3757613"/>
            <a:ext cx="7775576"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6" y="685800"/>
            <a:ext cx="5899150" cy="2400300"/>
          </a:xfrm>
        </p:spPr>
        <p:txBody>
          <a:bodyPr anchor="b"/>
          <a:lstStyle>
            <a:lvl1pPr>
              <a:defRPr sz="4800"/>
            </a:lvl1pPr>
          </a:lstStyle>
          <a:p>
            <a:r>
              <a:rPr lang="en-US" smtClean="0"/>
              <a:t>Click to edit Master title style</a:t>
            </a:r>
            <a:endParaRPr lang="en-US"/>
          </a:p>
        </p:txBody>
      </p:sp>
      <p:sp>
        <p:nvSpPr>
          <p:cNvPr id="3" name="Content Placeholder 2"/>
          <p:cNvSpPr>
            <a:spLocks noGrp="1"/>
          </p:cNvSpPr>
          <p:nvPr>
            <p:ph idx="1"/>
          </p:nvPr>
        </p:nvSpPr>
        <p:spPr>
          <a:xfrm>
            <a:off x="7775576"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260476"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6" y="685800"/>
            <a:ext cx="5899150" cy="2400300"/>
          </a:xfrm>
        </p:spPr>
        <p:txBody>
          <a:bodyPr anchor="b"/>
          <a:lstStyle>
            <a:lvl1pPr>
              <a:defRPr sz="4800"/>
            </a:lvl1pPr>
          </a:lstStyle>
          <a:p>
            <a:r>
              <a:rPr lang="en-US" smtClean="0"/>
              <a:t>Click to edit Master title style</a:t>
            </a:r>
            <a:endParaRPr lang="en-US"/>
          </a:p>
        </p:txBody>
      </p:sp>
      <p:sp>
        <p:nvSpPr>
          <p:cNvPr id="3" name="Picture Placeholder 2"/>
          <p:cNvSpPr>
            <a:spLocks noGrp="1"/>
          </p:cNvSpPr>
          <p:nvPr>
            <p:ph type="pic" idx="1"/>
          </p:nvPr>
        </p:nvSpPr>
        <p:spPr>
          <a:xfrm>
            <a:off x="7775576" y="1481138"/>
            <a:ext cx="9258300" cy="7310438"/>
          </a:xfrm>
        </p:spPr>
        <p:txBody>
          <a:bodyPr vert="horz" wrap="square" lIns="91440" tIns="45720" rIns="91440" bIns="45720" numCol="1" anchor="t" anchorCtr="0" compatLnSpc="1"/>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260476"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8313400" cy="10287000"/>
          </a:xfrm>
          <a:prstGeom prst="rect">
            <a:avLst/>
          </a:prstGeom>
          <a:noFill/>
          <a:ln w="9525">
            <a:noFill/>
          </a:ln>
        </p:spPr>
      </p:pic>
      <p:sp>
        <p:nvSpPr>
          <p:cNvPr id="1027" name="Rectangle 3"/>
          <p:cNvSpPr>
            <a:spLocks noGrp="1"/>
          </p:cNvSpPr>
          <p:nvPr>
            <p:ph type="title"/>
          </p:nvPr>
        </p:nvSpPr>
        <p:spPr>
          <a:xfrm>
            <a:off x="914400" y="285750"/>
            <a:ext cx="16459200" cy="87392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914400" y="1762125"/>
            <a:ext cx="16459200" cy="74295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914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2100"/>
            </a:lvl1pPr>
          </a:lstStyle>
          <a:p>
            <a:fld id="{1D8BD707-D9CF-40AE-B4C6-C98DA3205C09}" type="datetimeFigureOut">
              <a:rPr lang="en-US" smtClean="0"/>
            </a:fld>
            <a:endParaRPr lang="en-US"/>
          </a:p>
        </p:txBody>
      </p:sp>
      <p:sp>
        <p:nvSpPr>
          <p:cNvPr id="1030" name="Rectangle 6"/>
          <p:cNvSpPr>
            <a:spLocks noGrp="1" noChangeArrowheads="1"/>
          </p:cNvSpPr>
          <p:nvPr>
            <p:ph type="ftr" sz="quarter" idx="3"/>
          </p:nvPr>
        </p:nvSpPr>
        <p:spPr bwMode="auto">
          <a:xfrm>
            <a:off x="6248400" y="9367838"/>
            <a:ext cx="5791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2100"/>
            </a:lvl1pPr>
          </a:lstStyle>
          <a:p>
            <a:endParaRPr lang="en-US"/>
          </a:p>
        </p:txBody>
      </p:sp>
      <p:sp>
        <p:nvSpPr>
          <p:cNvPr id="1031" name="Rectangle 7"/>
          <p:cNvSpPr>
            <a:spLocks noGrp="1" noChangeArrowheads="1"/>
          </p:cNvSpPr>
          <p:nvPr>
            <p:ph type="sldNum" sz="quarter" idx="4"/>
          </p:nvPr>
        </p:nvSpPr>
        <p:spPr bwMode="auto">
          <a:xfrm>
            <a:off x="13106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2100"/>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54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514350" indent="-514350" algn="l" rtl="0" fontAlgn="base">
        <a:spcBef>
          <a:spcPct val="30000"/>
        </a:spcBef>
        <a:spcAft>
          <a:spcPct val="0"/>
        </a:spcAft>
        <a:buChar char="•"/>
        <a:defRPr sz="4800" kern="1200">
          <a:solidFill>
            <a:schemeClr val="tx1"/>
          </a:solidFill>
          <a:latin typeface="+mn-lt"/>
          <a:ea typeface="+mn-ea"/>
          <a:cs typeface="+mn-cs"/>
        </a:defRPr>
      </a:lvl1pPr>
      <a:lvl2pPr marL="1114425" indent="-428625" algn="l" rtl="0" fontAlgn="base">
        <a:spcBef>
          <a:spcPct val="30000"/>
        </a:spcBef>
        <a:spcAft>
          <a:spcPct val="0"/>
        </a:spcAft>
        <a:buChar char="–"/>
        <a:defRPr sz="4200" kern="1200">
          <a:solidFill>
            <a:schemeClr val="tx1"/>
          </a:solidFill>
          <a:latin typeface="+mn-lt"/>
          <a:ea typeface="+mn-ea"/>
          <a:cs typeface="+mn-cs"/>
        </a:defRPr>
      </a:lvl2pPr>
      <a:lvl3pPr marL="1714500" indent="-342900" algn="l" rtl="0" fontAlgn="base">
        <a:spcBef>
          <a:spcPct val="30000"/>
        </a:spcBef>
        <a:spcAft>
          <a:spcPct val="0"/>
        </a:spcAft>
        <a:buChar char="•"/>
        <a:defRPr sz="3600" kern="1200">
          <a:solidFill>
            <a:schemeClr val="tx1"/>
          </a:solidFill>
          <a:latin typeface="+mn-lt"/>
          <a:ea typeface="+mn-ea"/>
          <a:cs typeface="+mn-cs"/>
        </a:defRPr>
      </a:lvl3pPr>
      <a:lvl4pPr marL="2400300" indent="-342900" algn="l" rtl="0" fontAlgn="base">
        <a:spcBef>
          <a:spcPct val="30000"/>
        </a:spcBef>
        <a:spcAft>
          <a:spcPct val="0"/>
        </a:spcAft>
        <a:buChar char="–"/>
        <a:defRPr sz="3000" kern="1200">
          <a:solidFill>
            <a:schemeClr val="tx1"/>
          </a:solidFill>
          <a:latin typeface="+mn-lt"/>
          <a:ea typeface="+mn-ea"/>
          <a:cs typeface="+mn-cs"/>
        </a:defRPr>
      </a:lvl4pPr>
      <a:lvl5pPr marL="3086100" indent="-342900" algn="l" rtl="0" fontAlgn="base">
        <a:spcBef>
          <a:spcPct val="30000"/>
        </a:spcBef>
        <a:spcAft>
          <a:spcPct val="0"/>
        </a:spcAft>
        <a:buChar char="»"/>
        <a:defRPr sz="30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jpe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10.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jpe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rot="-5400000">
            <a:off x="1202233" y="1332558"/>
            <a:ext cx="1152566" cy="544849"/>
          </a:xfrm>
          <a:custGeom>
            <a:avLst/>
            <a:gdLst/>
            <a:ahLst/>
            <a:cxnLst/>
            <a:rect l="l" t="t" r="r" b="b"/>
            <a:pathLst>
              <a:path w="1152566" h="544849">
                <a:moveTo>
                  <a:pt x="0" y="0"/>
                </a:moveTo>
                <a:lnTo>
                  <a:pt x="1152566" y="0"/>
                </a:lnTo>
                <a:lnTo>
                  <a:pt x="1152566" y="544850"/>
                </a:lnTo>
                <a:lnTo>
                  <a:pt x="0" y="54485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439420" y="542925"/>
            <a:ext cx="13548995" cy="7119620"/>
          </a:xfrm>
          <a:prstGeom prst="rect">
            <a:avLst/>
          </a:prstGeom>
        </p:spPr>
        <p:txBody>
          <a:bodyPr lIns="0" tIns="0" rIns="0" bIns="0" rtlCol="0" anchor="t">
            <a:noAutofit/>
          </a:bodyPr>
          <a:lstStyle/>
          <a:p>
            <a:pPr algn="ctr">
              <a:lnSpc>
                <a:spcPct val="100000"/>
              </a:lnSpc>
            </a:pPr>
            <a:r>
              <a:rPr lang="en-US" sz="8000">
                <a:solidFill>
                  <a:schemeClr val="tx1"/>
                </a:solidFill>
                <a:effectLst>
                  <a:outerShdw blurRad="38100" dist="19050" dir="2700000" algn="tl" rotWithShape="0">
                    <a:schemeClr val="dk1">
                      <a:alpha val="40000"/>
                    </a:schemeClr>
                  </a:outerShdw>
                </a:effectLst>
                <a:latin typeface="Helveticish Bold" panose="020B0704020202020204"/>
                <a:ea typeface="Helveticish Bold" panose="020B0704020202020204"/>
                <a:cs typeface="Helveticish Bold" panose="020B0704020202020204"/>
                <a:sym typeface="Helveticish Bold" panose="020B0704020202020204"/>
              </a:rPr>
              <a:t>WALMART</a:t>
            </a:r>
            <a:endParaRPr lang="en-US" sz="8000">
              <a:solidFill>
                <a:schemeClr val="tx1"/>
              </a:solidFill>
              <a:effectLst>
                <a:outerShdw blurRad="38100" dist="19050" dir="2700000" algn="tl" rotWithShape="0">
                  <a:schemeClr val="dk1">
                    <a:alpha val="40000"/>
                  </a:schemeClr>
                </a:outerShdw>
              </a:effectLst>
              <a:latin typeface="Helveticish Bold" panose="020B0704020202020204"/>
              <a:ea typeface="Helveticish Bold" panose="020B0704020202020204"/>
              <a:cs typeface="Helveticish Bold" panose="020B0704020202020204"/>
              <a:sym typeface="Helveticish Bold" panose="020B0704020202020204"/>
            </a:endParaRPr>
          </a:p>
          <a:p>
            <a:pPr algn="ctr">
              <a:lnSpc>
                <a:spcPct val="100000"/>
              </a:lnSpc>
            </a:pPr>
            <a:endParaRPr lang="en-US" sz="8000">
              <a:solidFill>
                <a:schemeClr val="tx1"/>
              </a:solidFill>
              <a:effectLst>
                <a:outerShdw blurRad="38100" dist="19050" dir="2700000" algn="tl" rotWithShape="0">
                  <a:schemeClr val="dk1">
                    <a:alpha val="40000"/>
                  </a:schemeClr>
                </a:outerShdw>
              </a:effectLst>
              <a:latin typeface="Helveticish Bold" panose="020B0704020202020204"/>
              <a:ea typeface="Helveticish Bold" panose="020B0704020202020204"/>
              <a:cs typeface="Helveticish Bold" panose="020B0704020202020204"/>
              <a:sym typeface="Helveticish Bold" panose="020B0704020202020204"/>
            </a:endParaRPr>
          </a:p>
          <a:p>
            <a:pPr algn="ctr">
              <a:lnSpc>
                <a:spcPct val="100000"/>
              </a:lnSpc>
            </a:pPr>
            <a:endParaRPr lang="en-US" sz="8000">
              <a:solidFill>
                <a:schemeClr val="tx1"/>
              </a:solidFill>
              <a:effectLst>
                <a:outerShdw blurRad="38100" dist="19050" dir="2700000" algn="tl" rotWithShape="0">
                  <a:schemeClr val="dk1">
                    <a:alpha val="40000"/>
                  </a:schemeClr>
                </a:outerShdw>
              </a:effectLst>
              <a:latin typeface="Helveticish Bold" panose="020B0704020202020204"/>
              <a:ea typeface="Helveticish Bold" panose="020B0704020202020204"/>
              <a:cs typeface="Helveticish Bold" panose="020B0704020202020204"/>
              <a:sym typeface="Helveticish Bold" panose="020B0704020202020204"/>
            </a:endParaRPr>
          </a:p>
          <a:p>
            <a:pPr algn="ctr">
              <a:lnSpc>
                <a:spcPct val="100000"/>
              </a:lnSpc>
            </a:pPr>
            <a:endParaRPr lang="en-US" sz="8000">
              <a:solidFill>
                <a:schemeClr val="tx1"/>
              </a:solidFill>
              <a:effectLst>
                <a:outerShdw blurRad="38100" dist="19050" dir="2700000" algn="tl" rotWithShape="0">
                  <a:schemeClr val="dk1">
                    <a:alpha val="40000"/>
                  </a:schemeClr>
                </a:outerShdw>
              </a:effectLst>
              <a:latin typeface="Helveticish Bold" panose="020B0704020202020204"/>
              <a:ea typeface="Helveticish Bold" panose="020B0704020202020204"/>
              <a:cs typeface="Helveticish Bold" panose="020B0704020202020204"/>
              <a:sym typeface="Helveticish Bold" panose="020B0704020202020204"/>
            </a:endParaRPr>
          </a:p>
          <a:p>
            <a:pPr algn="ctr">
              <a:lnSpc>
                <a:spcPct val="100000"/>
              </a:lnSpc>
            </a:pPr>
            <a:endParaRPr lang="en-US" sz="8000">
              <a:solidFill>
                <a:schemeClr val="tx1"/>
              </a:solidFill>
              <a:effectLst>
                <a:outerShdw blurRad="38100" dist="19050" dir="2700000" algn="tl" rotWithShape="0">
                  <a:schemeClr val="dk1">
                    <a:alpha val="40000"/>
                  </a:schemeClr>
                </a:outerShdw>
              </a:effectLst>
              <a:latin typeface="Helveticish Bold" panose="020B0704020202020204"/>
              <a:ea typeface="Helveticish Bold" panose="020B0704020202020204"/>
              <a:cs typeface="Helveticish Bold" panose="020B0704020202020204"/>
              <a:sym typeface="Helveticish Bold" panose="020B0704020202020204"/>
            </a:endParaRPr>
          </a:p>
          <a:p>
            <a:pPr algn="ctr">
              <a:lnSpc>
                <a:spcPct val="100000"/>
              </a:lnSpc>
            </a:pPr>
            <a:r>
              <a:rPr lang="en-US" sz="8000">
                <a:solidFill>
                  <a:schemeClr val="tx1"/>
                </a:solidFill>
                <a:effectLst>
                  <a:outerShdw blurRad="38100" dist="19050" dir="2700000" algn="tl" rotWithShape="0">
                    <a:schemeClr val="dk1">
                      <a:alpha val="40000"/>
                    </a:schemeClr>
                  </a:outerShdw>
                </a:effectLst>
                <a:latin typeface="Helveticish Bold" panose="020B0704020202020204"/>
                <a:ea typeface="Helveticish Bold" panose="020B0704020202020204"/>
                <a:cs typeface="Helveticish Bold" panose="020B0704020202020204"/>
                <a:sym typeface="Helveticish Bold" panose="020B0704020202020204"/>
              </a:rPr>
              <a:t>  SALES  ANALYSIS</a:t>
            </a:r>
            <a:endParaRPr lang="en-US" sz="8000">
              <a:solidFill>
                <a:schemeClr val="tx1"/>
              </a:solidFill>
              <a:effectLst>
                <a:outerShdw blurRad="38100" dist="19050" dir="2700000" algn="tl" rotWithShape="0">
                  <a:schemeClr val="dk1">
                    <a:alpha val="40000"/>
                  </a:schemeClr>
                </a:outerShdw>
              </a:effectLst>
              <a:latin typeface="Helveticish Bold" panose="020B0704020202020204"/>
              <a:ea typeface="Helveticish Bold" panose="020B0704020202020204"/>
              <a:cs typeface="Helveticish Bold" panose="020B0704020202020204"/>
              <a:sym typeface="Helveticish Bold" panose="020B0704020202020204"/>
            </a:endParaRPr>
          </a:p>
          <a:p>
            <a:pPr algn="ctr">
              <a:lnSpc>
                <a:spcPct val="100000"/>
              </a:lnSpc>
            </a:pPr>
            <a:endParaRPr lang="en-US" sz="8000">
              <a:solidFill>
                <a:schemeClr val="tx1"/>
              </a:solidFill>
              <a:effectLst>
                <a:outerShdw blurRad="38100" dist="19050" dir="2700000" algn="tl" rotWithShape="0">
                  <a:schemeClr val="dk1">
                    <a:alpha val="40000"/>
                  </a:schemeClr>
                </a:outerShdw>
              </a:effectLst>
              <a:latin typeface="Helveticish Bold" panose="020B0704020202020204"/>
              <a:ea typeface="Helveticish Bold" panose="020B0704020202020204"/>
              <a:cs typeface="Helveticish Bold" panose="020B0704020202020204"/>
              <a:sym typeface="Helveticish Bold" panose="020B0704020202020204"/>
            </a:endParaRPr>
          </a:p>
        </p:txBody>
      </p:sp>
      <p:sp>
        <p:nvSpPr>
          <p:cNvPr id="10" name="TextBox 10"/>
          <p:cNvSpPr txBox="1"/>
          <p:nvPr/>
        </p:nvSpPr>
        <p:spPr>
          <a:xfrm>
            <a:off x="685800" y="8496300"/>
            <a:ext cx="10147300" cy="1663065"/>
          </a:xfrm>
          <a:prstGeom prst="rect">
            <a:avLst/>
          </a:prstGeom>
        </p:spPr>
        <p:style>
          <a:lnRef idx="0">
            <a:srgbClr val="FFFFFF"/>
          </a:lnRef>
          <a:fillRef idx="3">
            <a:schemeClr val="accent1"/>
          </a:fillRef>
          <a:effectRef idx="0">
            <a:srgbClr val="FFFFFF"/>
          </a:effectRef>
          <a:fontRef idx="minor">
            <a:schemeClr val="lt1"/>
          </a:fontRef>
        </p:style>
        <p:txBody>
          <a:bodyPr lIns="0" tIns="0" rIns="0" bIns="0" rtlCol="0" anchor="t">
            <a:noAutofit/>
          </a:bodyPr>
          <a:lstStyle/>
          <a:p>
            <a:pPr algn="l">
              <a:lnSpc>
                <a:spcPts val="3885"/>
              </a:lnSpc>
            </a:pPr>
            <a:endParaRPr lang="en-US" sz="4800" b="1">
              <a:solidFill>
                <a:schemeClr val="bg1"/>
              </a:solidFill>
              <a:latin typeface="Times New Roman" panose="02020603050405020304" charset="0"/>
              <a:ea typeface="Helveticish Italics" panose="020B0604020202090204"/>
              <a:cs typeface="Times New Roman" panose="02020603050405020304" charset="0"/>
              <a:sym typeface="Helveticish Italics" panose="020B0604020202090204"/>
            </a:endParaRPr>
          </a:p>
          <a:p>
            <a:pPr algn="ctr">
              <a:lnSpc>
                <a:spcPts val="3885"/>
              </a:lnSpc>
            </a:pPr>
            <a:r>
              <a:rPr lang="en-IN" altLang="en-US" sz="4800" b="1">
                <a:solidFill>
                  <a:schemeClr val="bg1"/>
                </a:solidFill>
                <a:latin typeface="Times New Roman" panose="02020603050405020304" charset="0"/>
                <a:ea typeface="Helveticish Italics" panose="020B0604020202090204"/>
                <a:cs typeface="Times New Roman" panose="02020603050405020304" charset="0"/>
                <a:sym typeface="Helveticish Italics" panose="020B0604020202090204"/>
              </a:rPr>
              <a:t>Presented by: </a:t>
            </a:r>
            <a:r>
              <a:rPr lang="en-US" sz="4000" b="1">
                <a:solidFill>
                  <a:schemeClr val="bg1"/>
                </a:solidFill>
                <a:latin typeface="Times New Roman" panose="02020603050405020304" charset="0"/>
                <a:ea typeface="Helveticish Italics" panose="020B0604020202090204"/>
                <a:cs typeface="Times New Roman" panose="02020603050405020304" charset="0"/>
                <a:sym typeface="Helveticish Italics" panose="020B0604020202090204"/>
              </a:rPr>
              <a:t>VIPUL  KACHAVE</a:t>
            </a:r>
            <a:endParaRPr lang="en-US" sz="4000" b="1">
              <a:solidFill>
                <a:schemeClr val="bg1"/>
              </a:solidFill>
              <a:latin typeface="Times New Roman" panose="02020603050405020304" charset="0"/>
              <a:ea typeface="Helveticish Italics" panose="020B0604020202090204"/>
              <a:cs typeface="Times New Roman" panose="02020603050405020304" charset="0"/>
              <a:sym typeface="Helveticish Italics" panose="020B0604020202090204"/>
            </a:endParaRPr>
          </a:p>
          <a:p>
            <a:pPr lvl="3" algn="l">
              <a:lnSpc>
                <a:spcPts val="3885"/>
              </a:lnSpc>
            </a:pPr>
            <a:r>
              <a:rPr lang="en-IN" altLang="en-US" sz="2800">
                <a:solidFill>
                  <a:schemeClr val="bg1"/>
                </a:solidFill>
                <a:latin typeface="Times New Roman" panose="02020603050405020304" charset="0"/>
                <a:ea typeface="Helveticish Italics" panose="020B0604020202090204"/>
                <a:cs typeface="Times New Roman" panose="02020603050405020304" charset="0"/>
                <a:sym typeface="Helveticish Italics" panose="020B0604020202090204"/>
              </a:rPr>
              <a:t>     </a:t>
            </a:r>
            <a:endParaRPr lang="en-IN" altLang="en-US" sz="2800">
              <a:solidFill>
                <a:schemeClr val="bg1"/>
              </a:solidFill>
              <a:latin typeface="Times New Roman" panose="02020603050405020304" charset="0"/>
              <a:ea typeface="Helveticish Italics" panose="020B0604020202090204"/>
              <a:cs typeface="Times New Roman" panose="02020603050405020304" charset="0"/>
              <a:sym typeface="Helveticish Italics" panose="020B0604020202090204"/>
            </a:endParaRPr>
          </a:p>
        </p:txBody>
      </p:sp>
      <p:pic>
        <p:nvPicPr>
          <p:cNvPr id="13" name="Content Placeholder 12"/>
          <p:cNvPicPr>
            <a:picLocks noChangeAspect="1"/>
          </p:cNvPicPr>
          <p:nvPr/>
        </p:nvPicPr>
        <p:blipFill>
          <a:blip r:embed="rId3"/>
          <a:stretch>
            <a:fillRect/>
          </a:stretch>
        </p:blipFill>
        <p:spPr>
          <a:xfrm>
            <a:off x="4656455" y="2091690"/>
            <a:ext cx="4721225" cy="414655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304800" y="-419100"/>
            <a:ext cx="13424535" cy="2084705"/>
          </a:xfrm>
          <a:prstGeom prst="rect">
            <a:avLst/>
          </a:prstGeom>
        </p:spPr>
        <p:txBody>
          <a:bodyPr lIns="0" tIns="0" rIns="0" bIns="0" rtlCol="0" anchor="t">
            <a:noAutofit/>
          </a:bodyPr>
          <a:lstStyle/>
          <a:p>
            <a:pPr algn="l">
              <a:lnSpc>
                <a:spcPts val="1336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4. Calculate the total gross income generated in each city.</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5" name="Picture 4" descr="Screenshot 2024-08-19 123550"/>
          <p:cNvPicPr>
            <a:picLocks noChangeAspect="1"/>
          </p:cNvPicPr>
          <p:nvPr/>
        </p:nvPicPr>
        <p:blipFill>
          <a:blip r:embed="rId2"/>
          <a:stretch>
            <a:fillRect/>
          </a:stretch>
        </p:blipFill>
        <p:spPr>
          <a:xfrm>
            <a:off x="0" y="1485900"/>
            <a:ext cx="12881610" cy="2655570"/>
          </a:xfrm>
          <a:prstGeom prst="rect">
            <a:avLst/>
          </a:prstGeom>
        </p:spPr>
      </p:pic>
      <p:pic>
        <p:nvPicPr>
          <p:cNvPr id="6" name="Picture 5" descr="Screenshot 2024-08-19 124433"/>
          <p:cNvPicPr>
            <a:picLocks noChangeAspect="1"/>
          </p:cNvPicPr>
          <p:nvPr/>
        </p:nvPicPr>
        <p:blipFill>
          <a:blip r:embed="rId3"/>
          <a:stretch>
            <a:fillRect/>
          </a:stretch>
        </p:blipFill>
        <p:spPr>
          <a:xfrm>
            <a:off x="6858000" y="4914900"/>
            <a:ext cx="10436225" cy="3836035"/>
          </a:xfrm>
          <a:prstGeom prst="rect">
            <a:avLst/>
          </a:prstGeom>
        </p:spPr>
      </p:pic>
      <p:sp>
        <p:nvSpPr>
          <p:cNvPr id="8" name="Right Arrow 7"/>
          <p:cNvSpPr/>
          <p:nvPr/>
        </p:nvSpPr>
        <p:spPr>
          <a:xfrm>
            <a:off x="4953000" y="63627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2725400" y="2857500"/>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381000" y="38100"/>
            <a:ext cx="13572490" cy="1981200"/>
          </a:xfrm>
          <a:prstGeom prst="rect">
            <a:avLst/>
          </a:prstGeom>
        </p:spPr>
        <p:txBody>
          <a:bodyPr lIns="0" tIns="0" rIns="0" bIns="0" rtlCol="0" anchor="t">
            <a:noAutofit/>
          </a:bodyPr>
          <a:lstStyle/>
          <a:p>
            <a:pPr algn="l">
              <a:lnSpc>
                <a:spcPts val="1336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5. Find the average rating given </a:t>
            </a:r>
            <a:r>
              <a:rPr lang="en-IN" sz="3600">
                <a:solidFill>
                  <a:schemeClr val="bg1"/>
                </a:solidFill>
                <a:latin typeface="Helveticish Bold" panose="020B0704020202020204"/>
                <a:ea typeface="Helveticish Bold" panose="020B0704020202020204"/>
                <a:cs typeface="Helveticish Bold" panose="020B0704020202020204"/>
                <a:sym typeface="Helveticish Bold" panose="020B0704020202020204"/>
              </a:rPr>
              <a:t>bbbbbBy </a:t>
            </a: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customers in each </a:t>
            </a:r>
            <a:r>
              <a:rPr lang="en-IN"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Bbbb</a:t>
            </a: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branch.</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5" name="Picture 4" descr="Screenshot 2024-08-19 123602"/>
          <p:cNvPicPr>
            <a:picLocks noChangeAspect="1"/>
          </p:cNvPicPr>
          <p:nvPr/>
        </p:nvPicPr>
        <p:blipFill>
          <a:blip r:embed="rId2"/>
          <a:stretch>
            <a:fillRect/>
          </a:stretch>
        </p:blipFill>
        <p:spPr>
          <a:xfrm>
            <a:off x="0" y="2705100"/>
            <a:ext cx="12267565" cy="2051050"/>
          </a:xfrm>
          <a:prstGeom prst="rect">
            <a:avLst/>
          </a:prstGeom>
        </p:spPr>
      </p:pic>
      <p:pic>
        <p:nvPicPr>
          <p:cNvPr id="6" name="Picture 5" descr="Screenshot 2024-08-19 124517"/>
          <p:cNvPicPr>
            <a:picLocks noChangeAspect="1"/>
          </p:cNvPicPr>
          <p:nvPr/>
        </p:nvPicPr>
        <p:blipFill>
          <a:blip r:embed="rId3"/>
          <a:stretch>
            <a:fillRect/>
          </a:stretch>
        </p:blipFill>
        <p:spPr>
          <a:xfrm>
            <a:off x="8362950" y="5475605"/>
            <a:ext cx="9130665" cy="3822700"/>
          </a:xfrm>
          <a:prstGeom prst="rect">
            <a:avLst/>
          </a:prstGeom>
        </p:spPr>
      </p:pic>
      <p:sp>
        <p:nvSpPr>
          <p:cNvPr id="7" name="Right Arrow 6"/>
          <p:cNvSpPr/>
          <p:nvPr/>
        </p:nvSpPr>
        <p:spPr>
          <a:xfrm>
            <a:off x="6477000" y="68199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2039600" y="3328035"/>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381000" y="-114300"/>
            <a:ext cx="14548485" cy="1925320"/>
          </a:xfrm>
          <a:prstGeom prst="rect">
            <a:avLst/>
          </a:prstGeom>
        </p:spPr>
        <p:txBody>
          <a:bodyPr lIns="0" tIns="0" rIns="0" bIns="0" rtlCol="0" anchor="t">
            <a:noAutofit/>
          </a:bodyPr>
          <a:lstStyle/>
          <a:p>
            <a:pPr algn="l">
              <a:lnSpc>
                <a:spcPts val="1336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6. Determine the total quantity of each product line sold.</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5" name="Picture 4" descr="Screenshot 2024-08-19 123616"/>
          <p:cNvPicPr>
            <a:picLocks noChangeAspect="1"/>
          </p:cNvPicPr>
          <p:nvPr/>
        </p:nvPicPr>
        <p:blipFill>
          <a:blip r:embed="rId2"/>
          <a:stretch>
            <a:fillRect/>
          </a:stretch>
        </p:blipFill>
        <p:spPr>
          <a:xfrm>
            <a:off x="228600" y="1993265"/>
            <a:ext cx="10606405" cy="2299970"/>
          </a:xfrm>
          <a:prstGeom prst="rect">
            <a:avLst/>
          </a:prstGeom>
        </p:spPr>
      </p:pic>
      <p:pic>
        <p:nvPicPr>
          <p:cNvPr id="6" name="Picture 5" descr="Screenshot 2024-08-19 124547"/>
          <p:cNvPicPr>
            <a:picLocks noChangeAspect="1"/>
          </p:cNvPicPr>
          <p:nvPr/>
        </p:nvPicPr>
        <p:blipFill>
          <a:blip r:embed="rId3"/>
          <a:stretch>
            <a:fillRect/>
          </a:stretch>
        </p:blipFill>
        <p:spPr>
          <a:xfrm>
            <a:off x="9753600" y="4457700"/>
            <a:ext cx="7715885" cy="5301615"/>
          </a:xfrm>
          <a:prstGeom prst="rect">
            <a:avLst/>
          </a:prstGeom>
        </p:spPr>
      </p:pic>
      <p:sp>
        <p:nvSpPr>
          <p:cNvPr id="7" name="Right Arrow 6"/>
          <p:cNvSpPr/>
          <p:nvPr/>
        </p:nvSpPr>
        <p:spPr>
          <a:xfrm>
            <a:off x="7848600" y="56007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0668000" y="2933700"/>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txBody>
          <a:bodyPr/>
          <a:p>
            <a:endParaRPr lang="en-US"/>
          </a:p>
        </p:txBody>
      </p:sp>
      <p:sp>
        <p:nvSpPr>
          <p:cNvPr id="3" name="TextBox 3"/>
          <p:cNvSpPr txBox="1"/>
          <p:nvPr/>
        </p:nvSpPr>
        <p:spPr>
          <a:xfrm>
            <a:off x="381000" y="-419100"/>
            <a:ext cx="9824085" cy="2174875"/>
          </a:xfrm>
          <a:prstGeom prst="rect">
            <a:avLst/>
          </a:prstGeom>
        </p:spPr>
        <p:txBody>
          <a:bodyPr lIns="0" tIns="0" rIns="0" bIns="0" rtlCol="0" anchor="t">
            <a:noAutofit/>
          </a:bodyPr>
          <a:lstStyle/>
          <a:p>
            <a:pPr algn="l">
              <a:lnSpc>
                <a:spcPts val="1336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7. List the top 5 products </a:t>
            </a:r>
            <a:r>
              <a:rPr lang="en-IN"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bB</a:t>
            </a: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by unit price.</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5" name="Picture 4" descr="Screenshot 2024-08-19 123633"/>
          <p:cNvPicPr>
            <a:picLocks noChangeAspect="1"/>
          </p:cNvPicPr>
          <p:nvPr/>
        </p:nvPicPr>
        <p:blipFill>
          <a:blip r:embed="rId2"/>
          <a:stretch>
            <a:fillRect/>
          </a:stretch>
        </p:blipFill>
        <p:spPr>
          <a:xfrm>
            <a:off x="228600" y="1790700"/>
            <a:ext cx="9519285" cy="2108835"/>
          </a:xfrm>
          <a:prstGeom prst="rect">
            <a:avLst/>
          </a:prstGeom>
        </p:spPr>
      </p:pic>
      <p:pic>
        <p:nvPicPr>
          <p:cNvPr id="6" name="Picture 5" descr="Screenshot 2024-08-19 124619"/>
          <p:cNvPicPr>
            <a:picLocks noChangeAspect="1"/>
          </p:cNvPicPr>
          <p:nvPr/>
        </p:nvPicPr>
        <p:blipFill>
          <a:blip r:embed="rId3"/>
          <a:stretch>
            <a:fillRect/>
          </a:stretch>
        </p:blipFill>
        <p:spPr>
          <a:xfrm>
            <a:off x="7010400" y="4686300"/>
            <a:ext cx="10500995" cy="4716780"/>
          </a:xfrm>
          <a:prstGeom prst="rect">
            <a:avLst/>
          </a:prstGeom>
        </p:spPr>
      </p:pic>
      <p:sp>
        <p:nvSpPr>
          <p:cNvPr id="7" name="Right Arrow 6"/>
          <p:cNvSpPr/>
          <p:nvPr/>
        </p:nvSpPr>
        <p:spPr>
          <a:xfrm>
            <a:off x="5105400" y="59055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9601200" y="2628900"/>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152400" y="266700"/>
            <a:ext cx="13923010" cy="2761615"/>
          </a:xfrm>
          <a:prstGeom prst="rect">
            <a:avLst/>
          </a:prstGeom>
        </p:spPr>
        <p:txBody>
          <a:bodyPr lIns="0" tIns="0" rIns="0" bIns="0" rtlCol="0" anchor="t">
            <a:noAutofit/>
          </a:bodyPr>
          <a:lstStyle/>
          <a:p>
            <a:pPr algn="l">
              <a:lnSpc>
                <a:spcPct val="10000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 8. Find sales transactions with a gross_income greater than 30.</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6" name="Picture 5" descr="Screenshot 2024-08-25 125005"/>
          <p:cNvPicPr>
            <a:picLocks noChangeAspect="1"/>
          </p:cNvPicPr>
          <p:nvPr/>
        </p:nvPicPr>
        <p:blipFill>
          <a:blip r:embed="rId2"/>
          <a:srcRect b="35395"/>
          <a:stretch>
            <a:fillRect/>
          </a:stretch>
        </p:blipFill>
        <p:spPr>
          <a:xfrm>
            <a:off x="9624695" y="4133850"/>
            <a:ext cx="8195945" cy="5680710"/>
          </a:xfrm>
          <a:prstGeom prst="rect">
            <a:avLst/>
          </a:prstGeom>
        </p:spPr>
      </p:pic>
      <p:pic>
        <p:nvPicPr>
          <p:cNvPr id="4" name="Picture 3" descr="Screenshot 2024-08-25 124927"/>
          <p:cNvPicPr>
            <a:picLocks noChangeAspect="1"/>
          </p:cNvPicPr>
          <p:nvPr/>
        </p:nvPicPr>
        <p:blipFill>
          <a:blip r:embed="rId3"/>
          <a:stretch>
            <a:fillRect/>
          </a:stretch>
        </p:blipFill>
        <p:spPr>
          <a:xfrm>
            <a:off x="228600" y="1257300"/>
            <a:ext cx="10225405" cy="2403475"/>
          </a:xfrm>
          <a:prstGeom prst="rect">
            <a:avLst/>
          </a:prstGeom>
        </p:spPr>
      </p:pic>
      <p:sp>
        <p:nvSpPr>
          <p:cNvPr id="7" name="Right Arrow 6"/>
          <p:cNvSpPr/>
          <p:nvPr/>
        </p:nvSpPr>
        <p:spPr>
          <a:xfrm>
            <a:off x="7696200" y="46101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0287000" y="2247900"/>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8986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76200" y="191135"/>
            <a:ext cx="16443960" cy="1748155"/>
          </a:xfrm>
          <a:prstGeom prst="rect">
            <a:avLst/>
          </a:prstGeom>
        </p:spPr>
        <p:txBody>
          <a:bodyPr lIns="0" tIns="0" rIns="0" bIns="0" rtlCol="0" anchor="t">
            <a:noAutofit/>
          </a:bodyPr>
          <a:lstStyle/>
          <a:p>
            <a:pPr algn="l">
              <a:lnSpc>
                <a:spcPct val="10000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9. Retrieve sales transactions that occurred on weekends.</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7" name="Picture 6" descr="Screenshot 2024-08-19 123652"/>
          <p:cNvPicPr>
            <a:picLocks noChangeAspect="1"/>
          </p:cNvPicPr>
          <p:nvPr/>
        </p:nvPicPr>
        <p:blipFill>
          <a:blip r:embed="rId2"/>
          <a:stretch>
            <a:fillRect/>
          </a:stretch>
        </p:blipFill>
        <p:spPr>
          <a:xfrm>
            <a:off x="502920" y="1333500"/>
            <a:ext cx="11349990" cy="3251835"/>
          </a:xfrm>
          <a:prstGeom prst="rect">
            <a:avLst/>
          </a:prstGeom>
        </p:spPr>
      </p:pic>
      <p:pic>
        <p:nvPicPr>
          <p:cNvPr id="8" name="Picture 7" descr="Screenshot 2024-08-19 124702"/>
          <p:cNvPicPr>
            <a:picLocks noChangeAspect="1"/>
          </p:cNvPicPr>
          <p:nvPr/>
        </p:nvPicPr>
        <p:blipFill>
          <a:blip r:embed="rId3"/>
          <a:srcRect l="-6036" t="-892" r="12964" b="36346"/>
          <a:stretch>
            <a:fillRect/>
          </a:stretch>
        </p:blipFill>
        <p:spPr>
          <a:xfrm>
            <a:off x="12192000" y="4229735"/>
            <a:ext cx="5562600" cy="5513070"/>
          </a:xfrm>
          <a:prstGeom prst="rect">
            <a:avLst/>
          </a:prstGeom>
        </p:spPr>
      </p:pic>
      <p:sp>
        <p:nvSpPr>
          <p:cNvPr id="9" name="Right Arrow 8"/>
          <p:cNvSpPr/>
          <p:nvPr/>
        </p:nvSpPr>
        <p:spPr>
          <a:xfrm>
            <a:off x="10668000" y="4915535"/>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1734800" y="2858135"/>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0" y="-419100"/>
            <a:ext cx="14845030" cy="2223770"/>
          </a:xfrm>
          <a:prstGeom prst="rect">
            <a:avLst/>
          </a:prstGeom>
        </p:spPr>
        <p:txBody>
          <a:bodyPr lIns="0" tIns="0" rIns="0" bIns="0" rtlCol="0" anchor="t">
            <a:noAutofit/>
          </a:bodyPr>
          <a:lstStyle/>
          <a:p>
            <a:pPr algn="l">
              <a:lnSpc>
                <a:spcPts val="1336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 10.Calculate the total sales and gross income for each month.</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a:p>
            <a:pPr algn="l">
              <a:lnSpc>
                <a:spcPct val="100000"/>
              </a:lnSpc>
            </a:pPr>
            <a:endParaRPr lang="en-IN"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4" name="Picture 3" descr="Screenshot 2024-08-19 123713"/>
          <p:cNvPicPr>
            <a:picLocks noChangeAspect="1"/>
          </p:cNvPicPr>
          <p:nvPr/>
        </p:nvPicPr>
        <p:blipFill>
          <a:blip r:embed="rId2"/>
          <a:stretch>
            <a:fillRect/>
          </a:stretch>
        </p:blipFill>
        <p:spPr>
          <a:xfrm>
            <a:off x="76200" y="1714500"/>
            <a:ext cx="11468100" cy="3706495"/>
          </a:xfrm>
          <a:prstGeom prst="rect">
            <a:avLst/>
          </a:prstGeom>
        </p:spPr>
      </p:pic>
      <p:pic>
        <p:nvPicPr>
          <p:cNvPr id="5" name="Picture 4" descr="Screenshot 2024-08-19 124736"/>
          <p:cNvPicPr>
            <a:picLocks noChangeAspect="1"/>
          </p:cNvPicPr>
          <p:nvPr/>
        </p:nvPicPr>
        <p:blipFill>
          <a:blip r:embed="rId3"/>
          <a:stretch>
            <a:fillRect/>
          </a:stretch>
        </p:blipFill>
        <p:spPr>
          <a:xfrm>
            <a:off x="8740775" y="6458585"/>
            <a:ext cx="8936355" cy="2963545"/>
          </a:xfrm>
          <a:prstGeom prst="rect">
            <a:avLst/>
          </a:prstGeom>
        </p:spPr>
      </p:pic>
      <p:sp>
        <p:nvSpPr>
          <p:cNvPr id="7" name="Right Arrow 6"/>
          <p:cNvSpPr/>
          <p:nvPr/>
        </p:nvSpPr>
        <p:spPr>
          <a:xfrm>
            <a:off x="6858000" y="73533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1430000" y="3228340"/>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381000" y="-114300"/>
            <a:ext cx="14265910" cy="2315210"/>
          </a:xfrm>
          <a:prstGeom prst="rect">
            <a:avLst/>
          </a:prstGeom>
        </p:spPr>
        <p:txBody>
          <a:bodyPr lIns="0" tIns="0" rIns="0" bIns="0" rtlCol="0" anchor="t">
            <a:noAutofit/>
          </a:bodyPr>
          <a:lstStyle/>
          <a:p>
            <a:pPr algn="l">
              <a:lnSpc>
                <a:spcPts val="1336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11. Find the number of sales transactions that occurred after 6 PM.</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4" name="Picture 3" descr="Screenshot 2024-08-19 123734"/>
          <p:cNvPicPr>
            <a:picLocks noChangeAspect="1"/>
          </p:cNvPicPr>
          <p:nvPr/>
        </p:nvPicPr>
        <p:blipFill>
          <a:blip r:embed="rId2"/>
          <a:stretch>
            <a:fillRect/>
          </a:stretch>
        </p:blipFill>
        <p:spPr>
          <a:xfrm>
            <a:off x="533400" y="2019300"/>
            <a:ext cx="11955145" cy="2759710"/>
          </a:xfrm>
          <a:prstGeom prst="rect">
            <a:avLst/>
          </a:prstGeom>
        </p:spPr>
      </p:pic>
      <p:pic>
        <p:nvPicPr>
          <p:cNvPr id="5" name="Picture 4" descr="Screenshot 2024-08-19 124826"/>
          <p:cNvPicPr>
            <a:picLocks noChangeAspect="1"/>
          </p:cNvPicPr>
          <p:nvPr/>
        </p:nvPicPr>
        <p:blipFill>
          <a:blip r:embed="rId3"/>
          <a:stretch>
            <a:fillRect/>
          </a:stretch>
        </p:blipFill>
        <p:spPr>
          <a:xfrm>
            <a:off x="10462260" y="6040755"/>
            <a:ext cx="6872605" cy="3213735"/>
          </a:xfrm>
          <a:prstGeom prst="rect">
            <a:avLst/>
          </a:prstGeom>
        </p:spPr>
      </p:pic>
      <p:sp>
        <p:nvSpPr>
          <p:cNvPr id="7" name="Right Arrow 6"/>
          <p:cNvSpPr/>
          <p:nvPr/>
        </p:nvSpPr>
        <p:spPr>
          <a:xfrm>
            <a:off x="8610600" y="82677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2344400" y="3060065"/>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82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537210" y="537845"/>
            <a:ext cx="14280515" cy="3378835"/>
          </a:xfrm>
          <a:prstGeom prst="rect">
            <a:avLst/>
          </a:prstGeom>
        </p:spPr>
        <p:txBody>
          <a:bodyPr lIns="0" tIns="0" rIns="0" bIns="0" rtlCol="0" anchor="t">
            <a:noAutofit/>
          </a:bodyPr>
          <a:lstStyle/>
          <a:p>
            <a:pPr algn="l">
              <a:lnSpc>
                <a:spcPct val="10000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12. List the sales transactions that have a higher total than the average total of all transactions. </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6" name="Picture 5" descr="Screenshot 2024-08-25 134226"/>
          <p:cNvPicPr>
            <a:picLocks noChangeAspect="1"/>
          </p:cNvPicPr>
          <p:nvPr/>
        </p:nvPicPr>
        <p:blipFill>
          <a:blip r:embed="rId2"/>
          <a:stretch>
            <a:fillRect/>
          </a:stretch>
        </p:blipFill>
        <p:spPr>
          <a:xfrm>
            <a:off x="537210" y="2096135"/>
            <a:ext cx="10820400" cy="1825625"/>
          </a:xfrm>
          <a:prstGeom prst="rect">
            <a:avLst/>
          </a:prstGeom>
        </p:spPr>
      </p:pic>
      <p:pic>
        <p:nvPicPr>
          <p:cNvPr id="7" name="Picture 6" descr="Screenshot 2024-08-25 134303"/>
          <p:cNvPicPr>
            <a:picLocks noChangeAspect="1"/>
          </p:cNvPicPr>
          <p:nvPr/>
        </p:nvPicPr>
        <p:blipFill>
          <a:blip r:embed="rId3"/>
          <a:srcRect b="30550"/>
          <a:stretch>
            <a:fillRect/>
          </a:stretch>
        </p:blipFill>
        <p:spPr>
          <a:xfrm>
            <a:off x="10546080" y="4155440"/>
            <a:ext cx="7357110" cy="5758180"/>
          </a:xfrm>
          <a:prstGeom prst="rect">
            <a:avLst/>
          </a:prstGeom>
        </p:spPr>
      </p:pic>
      <p:sp>
        <p:nvSpPr>
          <p:cNvPr id="8" name="Right Arrow 7"/>
          <p:cNvSpPr/>
          <p:nvPr/>
        </p:nvSpPr>
        <p:spPr>
          <a:xfrm>
            <a:off x="8590280" y="4534535"/>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1201400" y="2705735"/>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457200" y="-560070"/>
            <a:ext cx="18662650" cy="3188970"/>
          </a:xfrm>
          <a:prstGeom prst="rect">
            <a:avLst/>
          </a:prstGeom>
        </p:spPr>
        <p:txBody>
          <a:bodyPr lIns="0" tIns="0" rIns="0" bIns="0" rtlCol="0" anchor="t">
            <a:noAutofit/>
          </a:bodyPr>
          <a:lstStyle/>
          <a:p>
            <a:pPr algn="l">
              <a:lnSpc>
                <a:spcPts val="1336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13. Find customers who made more than 5 purchases in a single month.</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4" name="Picture 3" descr="Screenshot 2024-08-19 123755"/>
          <p:cNvPicPr>
            <a:picLocks noChangeAspect="1"/>
          </p:cNvPicPr>
          <p:nvPr/>
        </p:nvPicPr>
        <p:blipFill>
          <a:blip r:embed="rId2"/>
          <a:stretch>
            <a:fillRect/>
          </a:stretch>
        </p:blipFill>
        <p:spPr>
          <a:xfrm>
            <a:off x="457200" y="1409700"/>
            <a:ext cx="10695305" cy="1920875"/>
          </a:xfrm>
          <a:prstGeom prst="rect">
            <a:avLst/>
          </a:prstGeom>
        </p:spPr>
      </p:pic>
      <p:pic>
        <p:nvPicPr>
          <p:cNvPr id="5" name="Picture 4" descr="Screenshot 2024-08-19 124958"/>
          <p:cNvPicPr>
            <a:picLocks noChangeAspect="1"/>
          </p:cNvPicPr>
          <p:nvPr/>
        </p:nvPicPr>
        <p:blipFill>
          <a:blip r:embed="rId3"/>
          <a:srcRect l="-2703" t="-14028" r="2703" b="26454"/>
          <a:stretch>
            <a:fillRect/>
          </a:stretch>
        </p:blipFill>
        <p:spPr>
          <a:xfrm>
            <a:off x="9831070" y="2612390"/>
            <a:ext cx="8074660" cy="7343775"/>
          </a:xfrm>
          <a:prstGeom prst="rect">
            <a:avLst/>
          </a:prstGeom>
        </p:spPr>
      </p:pic>
      <p:sp>
        <p:nvSpPr>
          <p:cNvPr id="7" name="Right Arrow 6"/>
          <p:cNvSpPr/>
          <p:nvPr/>
        </p:nvSpPr>
        <p:spPr>
          <a:xfrm>
            <a:off x="8153400" y="43053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0972800" y="2019300"/>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p>
            <a:endParaRPr lang="en-US"/>
          </a:p>
        </p:txBody>
      </p:sp>
      <p:sp>
        <p:nvSpPr>
          <p:cNvPr id="2" name="Freeform 2"/>
          <p:cNvSpPr/>
          <p:nvPr/>
        </p:nvSpPr>
        <p:spPr>
          <a:xfrm>
            <a:off x="-152400" y="-152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5" name="Freeform 5"/>
          <p:cNvSpPr/>
          <p:nvPr/>
        </p:nvSpPr>
        <p:spPr>
          <a:xfrm>
            <a:off x="8686660" y="6819791"/>
            <a:ext cx="2369188" cy="2565066"/>
          </a:xfrm>
          <a:custGeom>
            <a:avLst/>
            <a:gdLst/>
            <a:ahLst/>
            <a:cxnLst/>
            <a:rect l="l" t="t" r="r" b="b"/>
            <a:pathLst>
              <a:path w="2369188" h="2565066">
                <a:moveTo>
                  <a:pt x="0" y="0"/>
                </a:moveTo>
                <a:lnTo>
                  <a:pt x="2369188" y="0"/>
                </a:lnTo>
                <a:lnTo>
                  <a:pt x="2369188" y="2565066"/>
                </a:lnTo>
                <a:lnTo>
                  <a:pt x="0" y="2565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 Box 9"/>
          <p:cNvSpPr txBox="1"/>
          <p:nvPr/>
        </p:nvSpPr>
        <p:spPr>
          <a:xfrm>
            <a:off x="838200" y="-114300"/>
            <a:ext cx="13268325" cy="1009650"/>
          </a:xfrm>
          <a:prstGeom prst="rect">
            <a:avLst/>
          </a:prstGeom>
          <a:noFill/>
        </p:spPr>
        <p:txBody>
          <a:bodyPr wrap="square" rtlCol="0">
            <a:noAutofit/>
          </a:bodyPr>
          <a:p>
            <a:r>
              <a:rPr lang="en-IN" altLang="en-US" sz="4000" b="1">
                <a:solidFill>
                  <a:schemeClr val="bg1"/>
                </a:solidFill>
              </a:rPr>
              <a:t>WALMART SALES ANALYSIS USING SQL</a:t>
            </a:r>
            <a:endParaRPr lang="en-IN" altLang="en-US" sz="4000" b="1">
              <a:solidFill>
                <a:schemeClr val="bg1"/>
              </a:solidFill>
            </a:endParaRPr>
          </a:p>
        </p:txBody>
      </p:sp>
      <p:pic>
        <p:nvPicPr>
          <p:cNvPr id="14" name="Content Placeholder 13"/>
          <p:cNvPicPr>
            <a:picLocks noChangeAspect="1"/>
          </p:cNvPicPr>
          <p:nvPr>
            <p:ph sz="half" idx="2"/>
          </p:nvPr>
        </p:nvPicPr>
        <p:blipFill>
          <a:blip r:embed="rId4"/>
        </p:blipFill>
        <p:spPr>
          <a:xfrm>
            <a:off x="9067800" y="1881505"/>
            <a:ext cx="8077200" cy="4250690"/>
          </a:xfrm>
          <a:prstGeom prst="rect">
            <a:avLst/>
          </a:prstGeom>
        </p:spPr>
      </p:pic>
      <p:sp>
        <p:nvSpPr>
          <p:cNvPr id="3" name="Text Box 2"/>
          <p:cNvSpPr txBox="1"/>
          <p:nvPr/>
        </p:nvSpPr>
        <p:spPr>
          <a:xfrm>
            <a:off x="381000" y="895350"/>
            <a:ext cx="6096000" cy="521970"/>
          </a:xfrm>
          <a:prstGeom prst="rect">
            <a:avLst/>
          </a:prstGeom>
          <a:noFill/>
        </p:spPr>
        <p:txBody>
          <a:bodyPr wrap="square" rtlCol="0">
            <a:spAutoFit/>
          </a:bodyPr>
          <a:p>
            <a:r>
              <a:rPr lang="en-IN" altLang="en-US" sz="2800" b="1">
                <a:solidFill>
                  <a:srgbClr val="FFFF00"/>
                </a:solidFill>
              </a:rPr>
              <a:t>INTRODUCTION</a:t>
            </a:r>
            <a:endParaRPr lang="en-IN" altLang="en-US" sz="2800" b="1">
              <a:solidFill>
                <a:srgbClr val="FFFF00"/>
              </a:solidFill>
            </a:endParaRPr>
          </a:p>
        </p:txBody>
      </p:sp>
      <p:sp>
        <p:nvSpPr>
          <p:cNvPr id="4" name="Text Box 3"/>
          <p:cNvSpPr txBox="1"/>
          <p:nvPr/>
        </p:nvSpPr>
        <p:spPr>
          <a:xfrm>
            <a:off x="396875" y="1562100"/>
            <a:ext cx="8028305" cy="8268335"/>
          </a:xfrm>
          <a:prstGeom prst="rect">
            <a:avLst/>
          </a:prstGeom>
        </p:spPr>
        <p:txBody>
          <a:bodyPr>
            <a:noAutofit/>
          </a:bodyPr>
          <a:p>
            <a:pPr algn="l"/>
            <a:r>
              <a:rPr sz="2800" b="1">
                <a:solidFill>
                  <a:schemeClr val="bg1"/>
                </a:solidFill>
              </a:rPr>
              <a:t>I completed a project focused on Walmart sales analysis as part of an internship task for Mentorness. Utilizing SQL, I conducted an in-depth exploration of Walmart's</a:t>
            </a:r>
            <a:r>
              <a:rPr lang="en-IN" sz="2800" b="1">
                <a:solidFill>
                  <a:schemeClr val="bg1"/>
                </a:solidFill>
              </a:rPr>
              <a:t> </a:t>
            </a:r>
            <a:r>
              <a:rPr sz="2800" b="1">
                <a:solidFill>
                  <a:schemeClr val="bg1"/>
                </a:solidFill>
              </a:rPr>
              <a:t>extensive sales data, aiming to derive meaningful insights into sales trends, customer behavior, and product performance. This project allowed me to sharpen my SQL skills while gaining valuable experience in data analysis, providing a comprehensive understanding of how large-scale retail data can be leveraged for strategic decision-making. I am excited to share the findings and methodologies of this project on LinkedIn</a:t>
            </a:r>
            <a:r>
              <a:rPr lang="en-IN" sz="2800" b="1">
                <a:solidFill>
                  <a:schemeClr val="bg1"/>
                </a:solidFill>
              </a:rPr>
              <a:t> community.</a:t>
            </a:r>
            <a:endParaRPr lang="en-IN" sz="2800"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381000" y="-266700"/>
            <a:ext cx="15652750" cy="2483485"/>
          </a:xfrm>
          <a:prstGeom prst="rect">
            <a:avLst/>
          </a:prstGeom>
        </p:spPr>
        <p:txBody>
          <a:bodyPr lIns="0" tIns="0" rIns="0" bIns="0" rtlCol="0" anchor="t">
            <a:noAutofit/>
          </a:bodyPr>
          <a:lstStyle/>
          <a:p>
            <a:pPr algn="l">
              <a:lnSpc>
                <a:spcPts val="1336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14. Calculate the cumulative gross income for each b</a:t>
            </a:r>
            <a:r>
              <a:rPr lang="en-US"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bB</a:t>
            </a: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ranch b</a:t>
            </a:r>
            <a:r>
              <a:rPr lang="en-US"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B</a:t>
            </a: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y date.</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4" name="Picture 3" descr="Screenshot 2024-08-19 123815"/>
          <p:cNvPicPr>
            <a:picLocks noChangeAspect="1"/>
          </p:cNvPicPr>
          <p:nvPr/>
        </p:nvPicPr>
        <p:blipFill>
          <a:blip r:embed="rId2"/>
          <a:stretch>
            <a:fillRect/>
          </a:stretch>
        </p:blipFill>
        <p:spPr>
          <a:xfrm>
            <a:off x="76200" y="1562100"/>
            <a:ext cx="13514705" cy="3745230"/>
          </a:xfrm>
          <a:prstGeom prst="rect">
            <a:avLst/>
          </a:prstGeom>
        </p:spPr>
      </p:pic>
      <p:pic>
        <p:nvPicPr>
          <p:cNvPr id="5" name="Picture 4" descr="Screenshot 2024-08-19 125234"/>
          <p:cNvPicPr>
            <a:picLocks noChangeAspect="1"/>
          </p:cNvPicPr>
          <p:nvPr/>
        </p:nvPicPr>
        <p:blipFill>
          <a:blip r:embed="rId3"/>
          <a:stretch>
            <a:fillRect/>
          </a:stretch>
        </p:blipFill>
        <p:spPr>
          <a:xfrm>
            <a:off x="8528050" y="5981700"/>
            <a:ext cx="9339580" cy="3865880"/>
          </a:xfrm>
          <a:prstGeom prst="rect">
            <a:avLst/>
          </a:prstGeom>
        </p:spPr>
      </p:pic>
      <p:sp>
        <p:nvSpPr>
          <p:cNvPr id="7" name="Right Arrow 6"/>
          <p:cNvSpPr/>
          <p:nvPr/>
        </p:nvSpPr>
        <p:spPr>
          <a:xfrm>
            <a:off x="6629400" y="67437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3487400" y="3162300"/>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457200" y="-205740"/>
            <a:ext cx="17945100" cy="1981200"/>
          </a:xfrm>
          <a:prstGeom prst="rect">
            <a:avLst/>
          </a:prstGeom>
        </p:spPr>
        <p:txBody>
          <a:bodyPr lIns="0" tIns="0" rIns="0" bIns="0" rtlCol="0" anchor="t">
            <a:noAutofit/>
          </a:bodyPr>
          <a:lstStyle/>
          <a:p>
            <a:pPr algn="l">
              <a:lnSpc>
                <a:spcPts val="1336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15. Find the total </a:t>
            </a:r>
            <a:r>
              <a:rPr lang="en-IN"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COGS </a:t>
            </a: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for each customer_type in each city.</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4" name="Picture 3" descr="Screenshot 2024-08-19 123832"/>
          <p:cNvPicPr>
            <a:picLocks noChangeAspect="1"/>
          </p:cNvPicPr>
          <p:nvPr/>
        </p:nvPicPr>
        <p:blipFill>
          <a:blip r:embed="rId2"/>
          <a:stretch>
            <a:fillRect/>
          </a:stretch>
        </p:blipFill>
        <p:spPr>
          <a:xfrm>
            <a:off x="537210" y="2476500"/>
            <a:ext cx="10628630" cy="1965960"/>
          </a:xfrm>
          <a:prstGeom prst="rect">
            <a:avLst/>
          </a:prstGeom>
        </p:spPr>
      </p:pic>
      <p:pic>
        <p:nvPicPr>
          <p:cNvPr id="5" name="Picture 4" descr="Screenshot 2024-08-19 125306"/>
          <p:cNvPicPr>
            <a:picLocks noChangeAspect="1"/>
          </p:cNvPicPr>
          <p:nvPr/>
        </p:nvPicPr>
        <p:blipFill>
          <a:blip r:embed="rId3"/>
          <a:stretch>
            <a:fillRect/>
          </a:stretch>
        </p:blipFill>
        <p:spPr>
          <a:xfrm>
            <a:off x="7391400" y="4914900"/>
            <a:ext cx="10572750" cy="5048250"/>
          </a:xfrm>
          <a:prstGeom prst="rect">
            <a:avLst/>
          </a:prstGeom>
        </p:spPr>
      </p:pic>
      <p:sp>
        <p:nvSpPr>
          <p:cNvPr id="7" name="Right Arrow 6"/>
          <p:cNvSpPr/>
          <p:nvPr/>
        </p:nvSpPr>
        <p:spPr>
          <a:xfrm>
            <a:off x="5486400" y="60579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0972800" y="3086100"/>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52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1665643" y="1772812"/>
            <a:ext cx="6611408" cy="1138555"/>
          </a:xfrm>
          <a:prstGeom prst="rect">
            <a:avLst/>
          </a:prstGeom>
        </p:spPr>
        <p:txBody>
          <a:bodyPr lIns="0" tIns="0" rIns="0" bIns="0" rtlCol="0" anchor="t">
            <a:spAutoFit/>
          </a:bodyPr>
          <a:lstStyle/>
          <a:p>
            <a:pPr algn="l">
              <a:lnSpc>
                <a:spcPts val="8880"/>
              </a:lnSpc>
            </a:pPr>
            <a:r>
              <a:rPr lang="en-IN" altLang="en-US" sz="8000">
                <a:solidFill>
                  <a:srgbClr val="FFFF00"/>
                </a:solidFill>
                <a:latin typeface="Helveticish Bold" panose="020B0704020202020204"/>
                <a:ea typeface="Helveticish Bold" panose="020B0704020202020204"/>
                <a:cs typeface="Helveticish Bold" panose="020B0704020202020204"/>
                <a:sym typeface="Helveticish Bold" panose="020B0704020202020204"/>
              </a:rPr>
              <a:t>INSIGHTS</a:t>
            </a:r>
            <a:endParaRPr lang="en-IN" altLang="en-US" sz="8000">
              <a:solidFill>
                <a:srgbClr val="FFFF00"/>
              </a:solidFill>
              <a:latin typeface="Helveticish Bold" panose="020B0704020202020204"/>
              <a:ea typeface="Helveticish Bold" panose="020B0704020202020204"/>
              <a:cs typeface="Helveticish Bold" panose="020B0704020202020204"/>
              <a:sym typeface="Helveticish Bold" panose="020B0704020202020204"/>
            </a:endParaRPr>
          </a:p>
        </p:txBody>
      </p:sp>
      <p:sp>
        <p:nvSpPr>
          <p:cNvPr id="4" name="TextBox 4"/>
          <p:cNvSpPr txBox="1"/>
          <p:nvPr/>
        </p:nvSpPr>
        <p:spPr>
          <a:xfrm>
            <a:off x="1905000" y="4152900"/>
            <a:ext cx="14224635" cy="3444875"/>
          </a:xfrm>
          <a:prstGeom prst="rect">
            <a:avLst/>
          </a:prstGeom>
        </p:spPr>
        <p:txBody>
          <a:bodyPr wrap="square" lIns="0" tIns="0" rIns="0" bIns="0" rtlCol="0" anchor="t">
            <a:noAutofit/>
          </a:bodyPr>
          <a:lstStyle/>
          <a:p>
            <a:pPr marL="0" lvl="0" indent="0" algn="l">
              <a:lnSpc>
                <a:spcPct val="150000"/>
              </a:lnSpc>
              <a:spcBef>
                <a:spcPct val="0"/>
              </a:spcBef>
            </a:pPr>
            <a:r>
              <a:rPr lang="en-IN" sz="3200" u="none" spc="113">
                <a:solidFill>
                  <a:srgbClr val="FFFFFF"/>
                </a:solidFill>
                <a:latin typeface="Times New Roman" panose="02020603050405020304" charset="0"/>
                <a:ea typeface="Montserrat" panose="00000500000000000000"/>
                <a:cs typeface="Times New Roman" panose="02020603050405020304" charset="0"/>
                <a:sym typeface="Montserrat" panose="00000500000000000000"/>
              </a:rPr>
              <a:t>1. Naypyitaw City has Highest Total Gross income.</a:t>
            </a:r>
            <a:endParaRPr lang="en-IN" sz="3200" u="none" spc="113">
              <a:solidFill>
                <a:srgbClr val="FFFFFF"/>
              </a:solidFill>
              <a:latin typeface="Times New Roman" panose="02020603050405020304" charset="0"/>
              <a:ea typeface="Montserrat" panose="00000500000000000000"/>
              <a:cs typeface="Times New Roman" panose="02020603050405020304" charset="0"/>
              <a:sym typeface="Montserrat" panose="00000500000000000000"/>
            </a:endParaRPr>
          </a:p>
          <a:p>
            <a:pPr marL="0" lvl="0" indent="0" algn="l">
              <a:lnSpc>
                <a:spcPct val="150000"/>
              </a:lnSpc>
              <a:spcBef>
                <a:spcPct val="0"/>
              </a:spcBef>
            </a:pPr>
            <a:r>
              <a:rPr lang="en-IN" sz="3200" u="none" spc="113">
                <a:solidFill>
                  <a:srgbClr val="FFFFFF"/>
                </a:solidFill>
                <a:latin typeface="Times New Roman" panose="02020603050405020304" charset="0"/>
                <a:ea typeface="Montserrat" panose="00000500000000000000"/>
                <a:cs typeface="Times New Roman" panose="02020603050405020304" charset="0"/>
                <a:sym typeface="Montserrat" panose="00000500000000000000"/>
              </a:rPr>
              <a:t>2. Food and Beverages generated Highest Revenue of 56144.</a:t>
            </a:r>
            <a:endParaRPr lang="en-IN" sz="3200" u="none" spc="113">
              <a:solidFill>
                <a:srgbClr val="FFFFFF"/>
              </a:solidFill>
              <a:latin typeface="Times New Roman" panose="02020603050405020304" charset="0"/>
              <a:ea typeface="Montserrat" panose="00000500000000000000"/>
              <a:cs typeface="Times New Roman" panose="02020603050405020304" charset="0"/>
              <a:sym typeface="Montserrat" panose="00000500000000000000"/>
            </a:endParaRPr>
          </a:p>
          <a:p>
            <a:pPr marL="0" lvl="0" indent="0" algn="l">
              <a:lnSpc>
                <a:spcPct val="150000"/>
              </a:lnSpc>
              <a:spcBef>
                <a:spcPct val="0"/>
              </a:spcBef>
            </a:pPr>
            <a:r>
              <a:rPr lang="en-IN" sz="3200" u="none" spc="113">
                <a:solidFill>
                  <a:srgbClr val="FFFFFF"/>
                </a:solidFill>
                <a:latin typeface="Times New Roman" panose="02020603050405020304" charset="0"/>
                <a:ea typeface="Montserrat" panose="00000500000000000000"/>
                <a:cs typeface="Times New Roman" panose="02020603050405020304" charset="0"/>
                <a:sym typeface="Montserrat" panose="00000500000000000000"/>
              </a:rPr>
              <a:t>2. 281 Transactions occured after 6:00 PM.</a:t>
            </a:r>
            <a:endParaRPr lang="en-IN" sz="3200" u="none" spc="113">
              <a:solidFill>
                <a:srgbClr val="FFFFFF"/>
              </a:solidFill>
              <a:latin typeface="Times New Roman" panose="02020603050405020304" charset="0"/>
              <a:ea typeface="Montserrat" panose="00000500000000000000"/>
              <a:cs typeface="Times New Roman" panose="02020603050405020304" charset="0"/>
              <a:sym typeface="Montserrat" panose="00000500000000000000"/>
            </a:endParaRPr>
          </a:p>
          <a:p>
            <a:pPr marL="0" lvl="0" indent="0" algn="l">
              <a:lnSpc>
                <a:spcPct val="150000"/>
              </a:lnSpc>
              <a:spcBef>
                <a:spcPct val="0"/>
              </a:spcBef>
            </a:pPr>
            <a:r>
              <a:rPr lang="en-IN" sz="3200" u="none" spc="113">
                <a:solidFill>
                  <a:srgbClr val="FFFFFF"/>
                </a:solidFill>
                <a:latin typeface="Times New Roman" panose="02020603050405020304" charset="0"/>
                <a:ea typeface="Montserrat" panose="00000500000000000000"/>
                <a:cs typeface="Times New Roman" panose="02020603050405020304" charset="0"/>
                <a:sym typeface="Montserrat" panose="00000500000000000000"/>
              </a:rPr>
              <a:t>3. </a:t>
            </a:r>
            <a:r>
              <a:rPr lang="en-IN" sz="3200">
                <a:solidFill>
                  <a:srgbClr val="FFFFFF"/>
                </a:solidFill>
                <a:latin typeface="Times New Roman" panose="02020603050405020304" charset="0"/>
                <a:ea typeface="Helveticish Bold" panose="020B0704020202020204"/>
                <a:cs typeface="Times New Roman" panose="02020603050405020304" charset="0"/>
                <a:sym typeface="Helveticish Bold" panose="020B0704020202020204"/>
              </a:rPr>
              <a:t>Highest sales made in month of JANUARY which is 116291.</a:t>
            </a:r>
            <a:endParaRPr lang="en-IN" sz="3200">
              <a:solidFill>
                <a:srgbClr val="FFFFFF"/>
              </a:solidFill>
              <a:latin typeface="Times New Roman" panose="02020603050405020304" charset="0"/>
              <a:ea typeface="Helveticish Bold" panose="020B0704020202020204"/>
              <a:cs typeface="Times New Roman" panose="02020603050405020304" charset="0"/>
              <a:sym typeface="Helveticish Bold" panose="020B0704020202020204"/>
            </a:endParaRPr>
          </a:p>
          <a:p>
            <a:pPr marL="0" lvl="0" indent="0" algn="l">
              <a:lnSpc>
                <a:spcPct val="150000"/>
              </a:lnSpc>
              <a:spcBef>
                <a:spcPct val="0"/>
              </a:spcBef>
            </a:pPr>
            <a:r>
              <a:rPr lang="en-IN" sz="3200">
                <a:solidFill>
                  <a:srgbClr val="FFFFFF"/>
                </a:solidFill>
                <a:latin typeface="Times New Roman" panose="02020603050405020304" charset="0"/>
                <a:ea typeface="Helveticish Bold" panose="020B0704020202020204"/>
                <a:cs typeface="Times New Roman" panose="02020603050405020304" charset="0"/>
                <a:sym typeface="Helveticish Bold" panose="020B0704020202020204"/>
              </a:rPr>
              <a:t>4. Products comes under Sports and Travel has Highest unit price which is 99.96.</a:t>
            </a:r>
            <a:endParaRPr lang="en-IN" sz="3200">
              <a:solidFill>
                <a:srgbClr val="FFFFFF"/>
              </a:solidFill>
              <a:latin typeface="Times New Roman" panose="02020603050405020304" charset="0"/>
              <a:ea typeface="Helveticish Bold" panose="020B0704020202020204"/>
              <a:cs typeface="Times New Roman" panose="02020603050405020304" charset="0"/>
              <a:sym typeface="Helveticish Bold" panose="020B0704020202020204"/>
            </a:endParaRPr>
          </a:p>
          <a:p>
            <a:pPr marL="0" lvl="0" indent="0" algn="l">
              <a:lnSpc>
                <a:spcPct val="150000"/>
              </a:lnSpc>
              <a:spcBef>
                <a:spcPct val="0"/>
              </a:spcBef>
            </a:pPr>
            <a:endParaRPr lang="en-IN" sz="3200" u="none" spc="113">
              <a:solidFill>
                <a:srgbClr val="FFFFFF"/>
              </a:solidFill>
              <a:latin typeface="Times New Roman" panose="02020603050405020304" charset="0"/>
              <a:ea typeface="Montserrat" panose="00000500000000000000"/>
              <a:cs typeface="Times New Roman" panose="02020603050405020304" charset="0"/>
              <a:sym typeface="Montserrat" panose="000005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7" name="Freeform 7"/>
          <p:cNvSpPr/>
          <p:nvPr/>
        </p:nvSpPr>
        <p:spPr>
          <a:xfrm rot="-5400000">
            <a:off x="3810813" y="1561158"/>
            <a:ext cx="1152566" cy="544849"/>
          </a:xfrm>
          <a:custGeom>
            <a:avLst/>
            <a:gdLst/>
            <a:ahLst/>
            <a:cxnLst/>
            <a:rect l="l" t="t" r="r" b="b"/>
            <a:pathLst>
              <a:path w="1152566" h="544849">
                <a:moveTo>
                  <a:pt x="0" y="0"/>
                </a:moveTo>
                <a:lnTo>
                  <a:pt x="1152566" y="0"/>
                </a:lnTo>
                <a:lnTo>
                  <a:pt x="1152566" y="544850"/>
                </a:lnTo>
                <a:lnTo>
                  <a:pt x="0" y="544850"/>
                </a:lnTo>
                <a:lnTo>
                  <a:pt x="0" y="0"/>
                </a:lnTo>
                <a:close/>
              </a:path>
            </a:pathLst>
          </a:custGeom>
          <a:blipFill>
            <a:blip r:embed="rId2"/>
            <a:stretch>
              <a:fillRect/>
            </a:stretch>
          </a:blipFill>
        </p:spPr>
      </p:sp>
      <p:sp>
        <p:nvSpPr>
          <p:cNvPr id="8" name="TextBox 8"/>
          <p:cNvSpPr txBox="1"/>
          <p:nvPr/>
        </p:nvSpPr>
        <p:spPr>
          <a:xfrm>
            <a:off x="3886200" y="3238500"/>
            <a:ext cx="9537700" cy="5691505"/>
          </a:xfrm>
          <a:prstGeom prst="rect">
            <a:avLst/>
          </a:prstGeom>
        </p:spPr>
        <p:txBody>
          <a:bodyPr lIns="0" tIns="0" rIns="0" bIns="0" rtlCol="0" anchor="t">
            <a:noAutofit/>
          </a:bodyPr>
          <a:lstStyle/>
          <a:p>
            <a:pPr algn="l">
              <a:lnSpc>
                <a:spcPts val="15185"/>
              </a:lnSpc>
            </a:pPr>
            <a:r>
              <a:rPr lang="en-US" sz="14465">
                <a:solidFill>
                  <a:srgbClr val="FFFFFF"/>
                </a:solidFill>
                <a:latin typeface="Helveticish Bold" panose="020B0704020202020204"/>
                <a:ea typeface="Helveticish Bold" panose="020B0704020202020204"/>
                <a:cs typeface="Helveticish Bold" panose="020B0704020202020204"/>
                <a:sym typeface="Helveticish Bold" panose="020B0704020202020204"/>
              </a:rPr>
              <a:t>Thank you!</a:t>
            </a:r>
            <a:endParaRPr lang="en-US" sz="14465">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p>
            <a:endParaRPr lang="en-US"/>
          </a:p>
        </p:txBody>
      </p:sp>
      <p:sp>
        <p:nvSpPr>
          <p:cNvPr id="2" name="Freeform 2"/>
          <p:cNvSpPr/>
          <p:nvPr/>
        </p:nvSpPr>
        <p:spPr>
          <a:xfrm>
            <a:off x="-152400" y="-152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5" name="Freeform 5"/>
          <p:cNvSpPr/>
          <p:nvPr/>
        </p:nvSpPr>
        <p:spPr>
          <a:xfrm>
            <a:off x="8229460" y="6819791"/>
            <a:ext cx="2369188" cy="2565066"/>
          </a:xfrm>
          <a:custGeom>
            <a:avLst/>
            <a:gdLst/>
            <a:ahLst/>
            <a:cxnLst/>
            <a:rect l="l" t="t" r="r" b="b"/>
            <a:pathLst>
              <a:path w="2369188" h="2565066">
                <a:moveTo>
                  <a:pt x="0" y="0"/>
                </a:moveTo>
                <a:lnTo>
                  <a:pt x="2369188" y="0"/>
                </a:lnTo>
                <a:lnTo>
                  <a:pt x="2369188" y="2565066"/>
                </a:lnTo>
                <a:lnTo>
                  <a:pt x="0" y="2565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descr="Screenshot 2024-08-19 123301"/>
          <p:cNvPicPr>
            <a:picLocks noChangeAspect="1"/>
          </p:cNvPicPr>
          <p:nvPr/>
        </p:nvPicPr>
        <p:blipFill>
          <a:blip r:embed="rId4"/>
          <a:stretch>
            <a:fillRect/>
          </a:stretch>
        </p:blipFill>
        <p:spPr>
          <a:xfrm>
            <a:off x="875665" y="1485900"/>
            <a:ext cx="7284720" cy="8324215"/>
          </a:xfrm>
          <a:prstGeom prst="rect">
            <a:avLst/>
          </a:prstGeom>
        </p:spPr>
      </p:pic>
      <p:sp>
        <p:nvSpPr>
          <p:cNvPr id="10" name="Text Box 9"/>
          <p:cNvSpPr txBox="1"/>
          <p:nvPr/>
        </p:nvSpPr>
        <p:spPr>
          <a:xfrm>
            <a:off x="838200" y="-114300"/>
            <a:ext cx="13268325" cy="1009650"/>
          </a:xfrm>
          <a:prstGeom prst="rect">
            <a:avLst/>
          </a:prstGeom>
          <a:noFill/>
        </p:spPr>
        <p:txBody>
          <a:bodyPr wrap="square" rtlCol="0">
            <a:noAutofit/>
          </a:bodyPr>
          <a:p>
            <a:r>
              <a:rPr lang="en-IN" altLang="en-US" sz="4000" b="1">
                <a:solidFill>
                  <a:schemeClr val="bg1"/>
                </a:solidFill>
              </a:rPr>
              <a:t>WALMART SALES ANALYSIS USING SQL</a:t>
            </a:r>
            <a:endParaRPr lang="en-IN" altLang="en-US" sz="4000" b="1">
              <a:solidFill>
                <a:schemeClr val="bg1"/>
              </a:solidFill>
            </a:endParaRPr>
          </a:p>
        </p:txBody>
      </p:sp>
      <p:pic>
        <p:nvPicPr>
          <p:cNvPr id="14" name="Content Placeholder 13"/>
          <p:cNvPicPr>
            <a:picLocks noChangeAspect="1"/>
          </p:cNvPicPr>
          <p:nvPr>
            <p:ph sz="half" idx="2"/>
          </p:nvPr>
        </p:nvPicPr>
        <p:blipFill>
          <a:blip r:embed="rId5"/>
        </p:blipFill>
        <p:spPr>
          <a:xfrm>
            <a:off x="9067800" y="1881505"/>
            <a:ext cx="8077200" cy="4250690"/>
          </a:xfrm>
          <a:prstGeom prst="rect">
            <a:avLst/>
          </a:prstGeom>
        </p:spPr>
      </p:pic>
      <p:sp>
        <p:nvSpPr>
          <p:cNvPr id="3" name="Text Box 2"/>
          <p:cNvSpPr txBox="1"/>
          <p:nvPr/>
        </p:nvSpPr>
        <p:spPr>
          <a:xfrm>
            <a:off x="875665" y="895350"/>
            <a:ext cx="6096000" cy="521970"/>
          </a:xfrm>
          <a:prstGeom prst="rect">
            <a:avLst/>
          </a:prstGeom>
          <a:noFill/>
        </p:spPr>
        <p:txBody>
          <a:bodyPr wrap="square" rtlCol="0">
            <a:spAutoFit/>
          </a:bodyPr>
          <a:p>
            <a:r>
              <a:rPr lang="en-IN" altLang="en-US" sz="2800" b="1">
                <a:solidFill>
                  <a:srgbClr val="FFFF00"/>
                </a:solidFill>
              </a:rPr>
              <a:t>CREATING TABLE</a:t>
            </a:r>
            <a:endParaRPr lang="en-IN" altLang="en-US" sz="2800" b="1">
              <a:solidFill>
                <a:srgbClr val="FF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2" name="Freeform 2"/>
          <p:cNvSpPr/>
          <p:nvPr/>
        </p:nvSpPr>
        <p:spPr>
          <a:xfrm>
            <a:off x="-152400" y="-152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5" name="Freeform 5"/>
          <p:cNvSpPr/>
          <p:nvPr/>
        </p:nvSpPr>
        <p:spPr>
          <a:xfrm>
            <a:off x="8991460" y="7429391"/>
            <a:ext cx="2369188" cy="2565066"/>
          </a:xfrm>
          <a:custGeom>
            <a:avLst/>
            <a:gdLst/>
            <a:ahLst/>
            <a:cxnLst/>
            <a:rect l="l" t="t" r="r" b="b"/>
            <a:pathLst>
              <a:path w="2369188" h="2565066">
                <a:moveTo>
                  <a:pt x="0" y="0"/>
                </a:moveTo>
                <a:lnTo>
                  <a:pt x="2369188" y="0"/>
                </a:lnTo>
                <a:lnTo>
                  <a:pt x="2369188" y="2565066"/>
                </a:lnTo>
                <a:lnTo>
                  <a:pt x="0" y="2565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 Box 9"/>
          <p:cNvSpPr txBox="1"/>
          <p:nvPr/>
        </p:nvSpPr>
        <p:spPr>
          <a:xfrm>
            <a:off x="838200" y="-114300"/>
            <a:ext cx="13268325" cy="1009650"/>
          </a:xfrm>
          <a:prstGeom prst="rect">
            <a:avLst/>
          </a:prstGeom>
          <a:noFill/>
        </p:spPr>
        <p:txBody>
          <a:bodyPr wrap="square" rtlCol="0">
            <a:noAutofit/>
          </a:bodyPr>
          <a:p>
            <a:r>
              <a:rPr lang="en-IN" altLang="en-US" sz="4000" b="1">
                <a:solidFill>
                  <a:schemeClr val="bg1"/>
                </a:solidFill>
              </a:rPr>
              <a:t>WALMART SALES ANALYSIS USING SQL</a:t>
            </a:r>
            <a:endParaRPr lang="en-IN" altLang="en-US" sz="4000" b="1">
              <a:solidFill>
                <a:schemeClr val="bg1"/>
              </a:solidFill>
            </a:endParaRPr>
          </a:p>
        </p:txBody>
      </p:sp>
      <p:pic>
        <p:nvPicPr>
          <p:cNvPr id="14" name="Content Placeholder 13"/>
          <p:cNvPicPr>
            <a:picLocks noChangeAspect="1"/>
          </p:cNvPicPr>
          <p:nvPr>
            <p:ph sz="half" idx="1"/>
          </p:nvPr>
        </p:nvPicPr>
        <p:blipFill>
          <a:blip r:embed="rId4"/>
        </p:blipFill>
        <p:spPr>
          <a:xfrm>
            <a:off x="685800" y="4838700"/>
            <a:ext cx="8077200" cy="4250690"/>
          </a:xfrm>
          <a:prstGeom prst="rect">
            <a:avLst/>
          </a:prstGeom>
        </p:spPr>
      </p:pic>
      <p:sp>
        <p:nvSpPr>
          <p:cNvPr id="3" name="Text Box 2"/>
          <p:cNvSpPr txBox="1"/>
          <p:nvPr/>
        </p:nvSpPr>
        <p:spPr>
          <a:xfrm>
            <a:off x="533400" y="952500"/>
            <a:ext cx="9348470" cy="504190"/>
          </a:xfrm>
          <a:prstGeom prst="rect">
            <a:avLst/>
          </a:prstGeom>
          <a:noFill/>
        </p:spPr>
        <p:txBody>
          <a:bodyPr wrap="square" rtlCol="0">
            <a:noAutofit/>
          </a:bodyPr>
          <a:p>
            <a:r>
              <a:rPr lang="en-IN" altLang="en-US" sz="2400" b="1">
                <a:solidFill>
                  <a:srgbClr val="FFFF00"/>
                </a:solidFill>
              </a:rPr>
              <a:t>COPY DATA FROM CSV FILE INTO TABLE</a:t>
            </a:r>
            <a:endParaRPr lang="en-IN" altLang="en-US" sz="2400" b="1">
              <a:solidFill>
                <a:srgbClr val="FFFF00"/>
              </a:solidFill>
            </a:endParaRPr>
          </a:p>
        </p:txBody>
      </p:sp>
      <p:pic>
        <p:nvPicPr>
          <p:cNvPr id="4" name="Content Placeholder 3" descr="Screenshot 2024-08-19 123333"/>
          <p:cNvPicPr>
            <a:picLocks noChangeAspect="1"/>
          </p:cNvPicPr>
          <p:nvPr>
            <p:ph sz="half" idx="2"/>
          </p:nvPr>
        </p:nvPicPr>
        <p:blipFill>
          <a:blip r:embed="rId5"/>
          <a:stretch>
            <a:fillRect/>
          </a:stretch>
        </p:blipFill>
        <p:spPr>
          <a:xfrm>
            <a:off x="11506200" y="6438900"/>
            <a:ext cx="5534025" cy="542925"/>
          </a:xfrm>
          <a:prstGeom prst="rect">
            <a:avLst/>
          </a:prstGeom>
        </p:spPr>
      </p:pic>
      <p:pic>
        <p:nvPicPr>
          <p:cNvPr id="7" name="Picture 6" descr="Screenshot 2024-08-19 123355"/>
          <p:cNvPicPr>
            <a:picLocks noChangeAspect="1"/>
          </p:cNvPicPr>
          <p:nvPr/>
        </p:nvPicPr>
        <p:blipFill>
          <a:blip r:embed="rId6"/>
          <a:stretch>
            <a:fillRect/>
          </a:stretch>
        </p:blipFill>
        <p:spPr>
          <a:xfrm>
            <a:off x="533400" y="1638300"/>
            <a:ext cx="16578580" cy="2284095"/>
          </a:xfrm>
          <a:prstGeom prst="rect">
            <a:avLst/>
          </a:prstGeom>
        </p:spPr>
      </p:pic>
      <p:sp>
        <p:nvSpPr>
          <p:cNvPr id="9" name="Text Box 8"/>
          <p:cNvSpPr txBox="1"/>
          <p:nvPr/>
        </p:nvSpPr>
        <p:spPr>
          <a:xfrm>
            <a:off x="11430000" y="5765165"/>
            <a:ext cx="6096000" cy="460375"/>
          </a:xfrm>
          <a:prstGeom prst="rect">
            <a:avLst/>
          </a:prstGeom>
          <a:noFill/>
        </p:spPr>
        <p:txBody>
          <a:bodyPr wrap="square" rtlCol="0">
            <a:spAutoFit/>
          </a:bodyPr>
          <a:p>
            <a:r>
              <a:rPr lang="en-IN" altLang="en-US" sz="2400" b="1">
                <a:solidFill>
                  <a:srgbClr val="FFFF00"/>
                </a:solidFill>
              </a:rPr>
              <a:t>SET DATE FROMAT</a:t>
            </a:r>
            <a:endParaRPr lang="en-IN" altLang="en-US" sz="2400" b="1">
              <a:solidFill>
                <a:srgbClr val="FFFF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p>
            <a:endParaRPr lang="en-US"/>
          </a:p>
        </p:txBody>
      </p:sp>
      <p:sp>
        <p:nvSpPr>
          <p:cNvPr id="2" name="Freeform 2"/>
          <p:cNvSpPr/>
          <p:nvPr/>
        </p:nvSpPr>
        <p:spPr>
          <a:xfrm>
            <a:off x="-152400" y="-152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p>
            <a:endParaRPr lang="en-IN" altLang="en-US" sz="3200" b="1">
              <a:solidFill>
                <a:srgbClr val="FFFF00"/>
              </a:solidFill>
            </a:endParaRPr>
          </a:p>
          <a:p>
            <a:r>
              <a:rPr lang="en-IN" altLang="en-US" sz="3200" b="1">
                <a:solidFill>
                  <a:srgbClr val="FFFF00"/>
                </a:solidFill>
              </a:rPr>
              <a:t> TABLE DESCRIPTION</a:t>
            </a:r>
            <a:endParaRPr lang="en-IN" altLang="en-US" sz="3200" b="1">
              <a:solidFill>
                <a:srgbClr val="FFFF00"/>
              </a:solidFill>
            </a:endParaRPr>
          </a:p>
        </p:txBody>
      </p:sp>
      <p:grpSp>
        <p:nvGrpSpPr>
          <p:cNvPr id="3" name="Group 3"/>
          <p:cNvGrpSpPr>
            <a:grpSpLocks noChangeAspect="1"/>
          </p:cNvGrpSpPr>
          <p:nvPr/>
        </p:nvGrpSpPr>
        <p:grpSpPr>
          <a:xfrm rot="0">
            <a:off x="9699877" y="1363788"/>
            <a:ext cx="7559423" cy="7559423"/>
            <a:chOff x="0" y="0"/>
            <a:chExt cx="12700000" cy="12700000"/>
          </a:xfrm>
        </p:grpSpPr>
        <p:sp>
          <p:nvSpPr>
            <p:cNvPr id="4"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3"/>
              <a:stretch>
                <a:fillRect t="-30803" b="-30803"/>
              </a:stretch>
            </a:blipFill>
          </p:spPr>
        </p:sp>
      </p:grpSp>
      <p:sp>
        <p:nvSpPr>
          <p:cNvPr id="5" name="Freeform 5"/>
          <p:cNvSpPr/>
          <p:nvPr/>
        </p:nvSpPr>
        <p:spPr>
          <a:xfrm>
            <a:off x="9414370" y="6358146"/>
            <a:ext cx="2369188" cy="2565066"/>
          </a:xfrm>
          <a:custGeom>
            <a:avLst/>
            <a:gdLst/>
            <a:ahLst/>
            <a:cxnLst/>
            <a:rect l="l" t="t" r="r" b="b"/>
            <a:pathLst>
              <a:path w="2369188" h="2565066">
                <a:moveTo>
                  <a:pt x="0" y="0"/>
                </a:moveTo>
                <a:lnTo>
                  <a:pt x="2369188" y="0"/>
                </a:lnTo>
                <a:lnTo>
                  <a:pt x="2369188" y="2565066"/>
                </a:lnTo>
                <a:lnTo>
                  <a:pt x="0" y="2565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9" name="Content Placeholder 8"/>
          <p:cNvPicPr>
            <a:picLocks noChangeAspect="1"/>
          </p:cNvPicPr>
          <p:nvPr>
            <p:ph idx="1"/>
          </p:nvPr>
        </p:nvPicPr>
        <p:blipFill>
          <a:blip r:embed="rId6"/>
          <a:stretch>
            <a:fillRect/>
          </a:stretch>
        </p:blipFill>
        <p:spPr>
          <a:xfrm>
            <a:off x="-76200" y="1028700"/>
            <a:ext cx="17997170" cy="89649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266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304800" y="-723265"/>
            <a:ext cx="12794615" cy="2223770"/>
          </a:xfrm>
          <a:prstGeom prst="rect">
            <a:avLst/>
          </a:prstGeom>
        </p:spPr>
        <p:txBody>
          <a:bodyPr lIns="0" tIns="0" rIns="0" bIns="0" rtlCol="0" anchor="t">
            <a:noAutofit/>
          </a:bodyPr>
          <a:lstStyle/>
          <a:p>
            <a:pPr algn="l">
              <a:lnSpc>
                <a:spcPts val="13360"/>
              </a:lnSpc>
            </a:pPr>
            <a:r>
              <a:rPr lang="en-IN" sz="3600" b="1">
                <a:solidFill>
                  <a:srgbClr val="FFFF00"/>
                </a:solidFill>
                <a:latin typeface="Arial" panose="020B0604020202020204" pitchFamily="34" charset="0"/>
                <a:ea typeface="Helveticish Bold" panose="020B0704020202020204"/>
                <a:cs typeface="Arial" panose="020B0604020202020204" pitchFamily="34" charset="0"/>
                <a:sym typeface="Helveticish Bold" panose="020B0704020202020204"/>
              </a:rPr>
              <a:t>QUESTIONS</a:t>
            </a:r>
            <a:endParaRPr lang="en-IN" sz="3600" b="1">
              <a:solidFill>
                <a:srgbClr val="FFFF00"/>
              </a:solidFill>
              <a:latin typeface="Arial" panose="020B0604020202020204" pitchFamily="34" charset="0"/>
              <a:ea typeface="Helveticish Bold" panose="020B0704020202020204"/>
              <a:cs typeface="Arial" panose="020B0604020202020204" pitchFamily="34" charset="0"/>
              <a:sym typeface="Helveticish Bold" panose="020B0704020202020204"/>
            </a:endParaRPr>
          </a:p>
        </p:txBody>
      </p:sp>
      <p:pic>
        <p:nvPicPr>
          <p:cNvPr id="8" name="Picture 7"/>
          <p:cNvPicPr>
            <a:picLocks noChangeAspect="1"/>
          </p:cNvPicPr>
          <p:nvPr/>
        </p:nvPicPr>
        <p:blipFill>
          <a:blip r:embed="rId2"/>
          <a:stretch>
            <a:fillRect/>
          </a:stretch>
        </p:blipFill>
        <p:spPr>
          <a:xfrm>
            <a:off x="76200" y="1094105"/>
            <a:ext cx="17315180" cy="87134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0" y="38100"/>
            <a:ext cx="12794615" cy="2223770"/>
          </a:xfrm>
          <a:prstGeom prst="rect">
            <a:avLst/>
          </a:prstGeom>
        </p:spPr>
        <p:txBody>
          <a:bodyPr lIns="0" tIns="0" rIns="0" bIns="0" rtlCol="0" anchor="t">
            <a:noAutofit/>
          </a:bodyPr>
          <a:lstStyle/>
          <a:p>
            <a:pPr algn="l">
              <a:lnSpc>
                <a:spcPts val="13360"/>
              </a:lnSpc>
            </a:pPr>
            <a:r>
              <a:rPr lang="en-US"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1. Retrieve Total_sales made in all </a:t>
            </a:r>
            <a:r>
              <a:rPr lang="en-IN" altLang="en-US"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B</a:t>
            </a:r>
            <a:r>
              <a:rPr lang="en-US"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ranch</a:t>
            </a:r>
            <a:r>
              <a:rPr lang="en-IN" altLang="en-US"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es.</a:t>
            </a:r>
            <a:endParaRPr lang="en-IN" altLang="en-US"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5" name="Picture 4" descr="Screenshot 2024-08-19 123447"/>
          <p:cNvPicPr>
            <a:picLocks noChangeAspect="1"/>
          </p:cNvPicPr>
          <p:nvPr/>
        </p:nvPicPr>
        <p:blipFill>
          <a:blip r:embed="rId2"/>
          <a:stretch>
            <a:fillRect/>
          </a:stretch>
        </p:blipFill>
        <p:spPr>
          <a:xfrm>
            <a:off x="152400" y="3086100"/>
            <a:ext cx="9799955" cy="1863090"/>
          </a:xfrm>
          <a:prstGeom prst="rect">
            <a:avLst/>
          </a:prstGeom>
        </p:spPr>
      </p:pic>
      <p:pic>
        <p:nvPicPr>
          <p:cNvPr id="6" name="Picture 5" descr="Screenshot 2024-08-19 124139"/>
          <p:cNvPicPr>
            <a:picLocks noChangeAspect="1"/>
          </p:cNvPicPr>
          <p:nvPr/>
        </p:nvPicPr>
        <p:blipFill>
          <a:blip r:embed="rId3"/>
          <a:stretch>
            <a:fillRect/>
          </a:stretch>
        </p:blipFill>
        <p:spPr>
          <a:xfrm>
            <a:off x="7391400" y="5600700"/>
            <a:ext cx="10128250" cy="3423285"/>
          </a:xfrm>
          <a:prstGeom prst="rect">
            <a:avLst/>
          </a:prstGeom>
        </p:spPr>
      </p:pic>
      <p:sp>
        <p:nvSpPr>
          <p:cNvPr id="7" name="Right Arrow 6"/>
          <p:cNvSpPr/>
          <p:nvPr/>
        </p:nvSpPr>
        <p:spPr>
          <a:xfrm>
            <a:off x="5527040" y="68199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9753600" y="3695700"/>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52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304800" y="190500"/>
            <a:ext cx="9824085" cy="2174875"/>
          </a:xfrm>
          <a:prstGeom prst="rect">
            <a:avLst/>
          </a:prstGeom>
        </p:spPr>
        <p:txBody>
          <a:bodyPr lIns="0" tIns="0" rIns="0" bIns="0" rtlCol="0" anchor="t">
            <a:noAutofit/>
          </a:bodyPr>
          <a:lstStyle/>
          <a:p>
            <a:pPr algn="l">
              <a:lnSpc>
                <a:spcPts val="1336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2. Find the total sales for each product line.</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4" name="Picture 3" descr="Screenshot 2024-08-19 123510"/>
          <p:cNvPicPr>
            <a:picLocks noChangeAspect="1"/>
          </p:cNvPicPr>
          <p:nvPr/>
        </p:nvPicPr>
        <p:blipFill>
          <a:blip r:embed="rId2"/>
          <a:stretch>
            <a:fillRect/>
          </a:stretch>
        </p:blipFill>
        <p:spPr>
          <a:xfrm>
            <a:off x="457200" y="3009900"/>
            <a:ext cx="10890885" cy="1360170"/>
          </a:xfrm>
          <a:prstGeom prst="rect">
            <a:avLst/>
          </a:prstGeom>
        </p:spPr>
      </p:pic>
      <p:pic>
        <p:nvPicPr>
          <p:cNvPr id="6" name="Picture 5" descr="Screenshot 2024-08-19 124212"/>
          <p:cNvPicPr>
            <a:picLocks noChangeAspect="1"/>
          </p:cNvPicPr>
          <p:nvPr/>
        </p:nvPicPr>
        <p:blipFill>
          <a:blip r:embed="rId3"/>
          <a:stretch>
            <a:fillRect/>
          </a:stretch>
        </p:blipFill>
        <p:spPr>
          <a:xfrm>
            <a:off x="9829800" y="4914900"/>
            <a:ext cx="7698105" cy="5046980"/>
          </a:xfrm>
          <a:prstGeom prst="rect">
            <a:avLst/>
          </a:prstGeom>
        </p:spPr>
      </p:pic>
      <p:sp>
        <p:nvSpPr>
          <p:cNvPr id="7" name="Right Arrow 6"/>
          <p:cNvSpPr/>
          <p:nvPr/>
        </p:nvSpPr>
        <p:spPr>
          <a:xfrm>
            <a:off x="7924800" y="59817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1277600" y="3390900"/>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152400" y="-342900"/>
            <a:ext cx="15914370" cy="1839595"/>
          </a:xfrm>
          <a:prstGeom prst="rect">
            <a:avLst/>
          </a:prstGeom>
        </p:spPr>
        <p:txBody>
          <a:bodyPr lIns="0" tIns="0" rIns="0" bIns="0" rtlCol="0" anchor="t">
            <a:noAutofit/>
          </a:bodyPr>
          <a:lstStyle/>
          <a:p>
            <a:pPr algn="l">
              <a:lnSpc>
                <a:spcPts val="13360"/>
              </a:lnSpc>
            </a:pPr>
            <a:r>
              <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rPr>
              <a:t> 3. List all sales transactions where the payment method was 'Cash'.</a:t>
            </a:r>
            <a:endParaRPr sz="3600">
              <a:solidFill>
                <a:srgbClr val="FFFFFF"/>
              </a:solidFill>
              <a:latin typeface="Helveticish Bold" panose="020B0704020202020204"/>
              <a:ea typeface="Helveticish Bold" panose="020B0704020202020204"/>
              <a:cs typeface="Helveticish Bold" panose="020B0704020202020204"/>
              <a:sym typeface="Helveticish Bold" panose="020B0704020202020204"/>
            </a:endParaRPr>
          </a:p>
        </p:txBody>
      </p:sp>
      <p:pic>
        <p:nvPicPr>
          <p:cNvPr id="5" name="Picture 4" descr="Screenshot 2024-08-19 123529"/>
          <p:cNvPicPr>
            <a:picLocks noChangeAspect="1"/>
          </p:cNvPicPr>
          <p:nvPr/>
        </p:nvPicPr>
        <p:blipFill>
          <a:blip r:embed="rId2"/>
          <a:stretch>
            <a:fillRect/>
          </a:stretch>
        </p:blipFill>
        <p:spPr>
          <a:xfrm>
            <a:off x="533400" y="1833880"/>
            <a:ext cx="10306685" cy="1600835"/>
          </a:xfrm>
          <a:prstGeom prst="rect">
            <a:avLst/>
          </a:prstGeom>
        </p:spPr>
      </p:pic>
      <p:pic>
        <p:nvPicPr>
          <p:cNvPr id="6" name="Picture 5" descr="Screenshot 2024-08-19 124403"/>
          <p:cNvPicPr>
            <a:picLocks noChangeAspect="1"/>
          </p:cNvPicPr>
          <p:nvPr/>
        </p:nvPicPr>
        <p:blipFill>
          <a:blip r:embed="rId3"/>
          <a:srcRect b="51308"/>
          <a:stretch>
            <a:fillRect/>
          </a:stretch>
        </p:blipFill>
        <p:spPr>
          <a:xfrm>
            <a:off x="9372600" y="3695700"/>
            <a:ext cx="7940040" cy="6044565"/>
          </a:xfrm>
          <a:prstGeom prst="rect">
            <a:avLst/>
          </a:prstGeom>
        </p:spPr>
      </p:pic>
      <p:sp>
        <p:nvSpPr>
          <p:cNvPr id="7" name="Right Arrow 6"/>
          <p:cNvSpPr/>
          <p:nvPr/>
        </p:nvSpPr>
        <p:spPr>
          <a:xfrm>
            <a:off x="7432040" y="4533900"/>
            <a:ext cx="2016760" cy="70802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OUTPUT</a:t>
            </a:r>
            <a:endParaRPr kumimoji="0" lang="en-IN" altLang="zh-CN" sz="18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
        <p:nvSpPr>
          <p:cNvPr id="10" name="Left Arrow 9"/>
          <p:cNvSpPr/>
          <p:nvPr/>
        </p:nvSpPr>
        <p:spPr>
          <a:xfrm>
            <a:off x="10744200" y="2324100"/>
            <a:ext cx="1925320" cy="678815"/>
          </a:xfrm>
          <a:prstGeom prst="lef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rPr>
              <a:t>           INPUT</a:t>
            </a:r>
            <a:endParaRPr kumimoji="0" lang="en-IN" altLang="zh-CN" sz="2000" b="1" i="0" u="none" strike="noStrike" cap="none" normalizeH="0" baseline="0" smtClean="0">
              <a:ln>
                <a:noFill/>
              </a:ln>
              <a:solidFill>
                <a:schemeClr val="bg1"/>
              </a:solidFill>
              <a:effectLst/>
              <a:latin typeface="Arial" panose="020B0604020202020204" pitchFamily="34" charset="0"/>
              <a:ea typeface="SimSun" panose="02010600030101010101" pitchFamily="2" charset="-122"/>
            </a:endParaRPr>
          </a:p>
        </p:txBody>
      </p:sp>
    </p:spTree>
  </p:cSld>
  <p:clrMapOvr>
    <a:masterClrMapping/>
  </p:clrMapOvr>
</p:sld>
</file>

<file path=ppt/theme/theme1.xml><?xml version="1.0" encoding="utf-8"?>
<a:theme xmlns:a="http://schemas.openxmlformats.org/drawingml/2006/main" name="1_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2427</Words>
  <Application>WPS Presentation</Application>
  <PresentationFormat>On-screen Show (4:3)</PresentationFormat>
  <Paragraphs>133</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Helveticish Bold</vt:lpstr>
      <vt:lpstr>Times New Roman</vt:lpstr>
      <vt:lpstr>Helveticish Italics</vt:lpstr>
      <vt:lpstr>Microsoft YaHei</vt:lpstr>
      <vt:lpstr>Arial Unicode MS</vt:lpstr>
      <vt:lpstr>Calibri</vt:lpstr>
      <vt:lpstr>Montserrat</vt:lpstr>
      <vt:lpstr>1_Blue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Illustration Sales Report Business Presentation</dc:title>
  <dc:creator/>
  <cp:lastModifiedBy>vipul</cp:lastModifiedBy>
  <cp:revision>29</cp:revision>
  <dcterms:created xsi:type="dcterms:W3CDTF">2006-08-16T00:00:00Z</dcterms:created>
  <dcterms:modified xsi:type="dcterms:W3CDTF">2024-09-01T07:33:43Z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9BBC54FC39D44527B0F13836DFFDD3E7_12</vt:lpwstr>
  </property>
  <property fmtid="{D5CDD505-2E9C-101B-9397-08002B2CF9AE}" pid="3" name="KSOProductBuildVer">
    <vt:lpwstr>1033-12.2.0.17562</vt:lpwstr>
  </property>
</Properties>
</file>